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ink/ink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1"/>
  </p:notesMasterIdLst>
  <p:handoutMasterIdLst>
    <p:handoutMasterId r:id="rId52"/>
  </p:handoutMasterIdLst>
  <p:sldIdLst>
    <p:sldId id="415" r:id="rId5"/>
    <p:sldId id="416" r:id="rId6"/>
    <p:sldId id="417" r:id="rId7"/>
    <p:sldId id="418" r:id="rId8"/>
    <p:sldId id="479" r:id="rId9"/>
    <p:sldId id="480" r:id="rId10"/>
    <p:sldId id="419" r:id="rId11"/>
    <p:sldId id="421" r:id="rId12"/>
    <p:sldId id="422" r:id="rId13"/>
    <p:sldId id="424" r:id="rId14"/>
    <p:sldId id="453" r:id="rId15"/>
    <p:sldId id="426" r:id="rId16"/>
    <p:sldId id="428" r:id="rId17"/>
    <p:sldId id="438" r:id="rId18"/>
    <p:sldId id="430" r:id="rId19"/>
    <p:sldId id="441" r:id="rId20"/>
    <p:sldId id="413" r:id="rId21"/>
    <p:sldId id="443" r:id="rId22"/>
    <p:sldId id="482" r:id="rId23"/>
    <p:sldId id="488" r:id="rId24"/>
    <p:sldId id="450" r:id="rId25"/>
    <p:sldId id="440" r:id="rId26"/>
    <p:sldId id="407" r:id="rId27"/>
    <p:sldId id="439" r:id="rId28"/>
    <p:sldId id="442" r:id="rId29"/>
    <p:sldId id="472" r:id="rId30"/>
    <p:sldId id="477" r:id="rId31"/>
    <p:sldId id="476" r:id="rId32"/>
    <p:sldId id="484" r:id="rId33"/>
    <p:sldId id="485" r:id="rId34"/>
    <p:sldId id="412" r:id="rId35"/>
    <p:sldId id="483" r:id="rId36"/>
    <p:sldId id="486" r:id="rId37"/>
    <p:sldId id="392" r:id="rId38"/>
    <p:sldId id="354" r:id="rId39"/>
    <p:sldId id="353" r:id="rId40"/>
    <p:sldId id="469" r:id="rId41"/>
    <p:sldId id="429" r:id="rId42"/>
    <p:sldId id="475" r:id="rId43"/>
    <p:sldId id="463" r:id="rId44"/>
    <p:sldId id="461" r:id="rId45"/>
    <p:sldId id="459" r:id="rId46"/>
    <p:sldId id="462" r:id="rId47"/>
    <p:sldId id="468" r:id="rId48"/>
    <p:sldId id="481" r:id="rId49"/>
    <p:sldId id="487" r:id="rId50"/>
  </p:sldIdLst>
  <p:sldSz cx="9144000" cy="51847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3">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onseca, Carolyn" initials="CF" lastIdx="177" clrIdx="0">
    <p:extLst>
      <p:ext uri="{19B8F6BF-5375-455C-9EA6-DF929625EA0E}">
        <p15:presenceInfo xmlns:p15="http://schemas.microsoft.com/office/powerpoint/2012/main" userId="Fonseca, Carolyn" providerId="None"/>
      </p:ext>
    </p:extLst>
  </p:cmAuthor>
  <p:cmAuthor id="2" name="Bloom, Adam" initials="BA" lastIdx="3" clrIdx="1">
    <p:extLst>
      <p:ext uri="{19B8F6BF-5375-455C-9EA6-DF929625EA0E}">
        <p15:presenceInfo xmlns:p15="http://schemas.microsoft.com/office/powerpoint/2012/main" userId="S::adam.bloom@tetratech.com::8eeb9b71-672c-493f-9713-58531d621b1a" providerId="AD"/>
      </p:ext>
    </p:extLst>
  </p:cmAuthor>
  <p:cmAuthor id="3" name="Killian, Dan" initials="KD" lastIdx="21" clrIdx="2">
    <p:extLst>
      <p:ext uri="{19B8F6BF-5375-455C-9EA6-DF929625EA0E}">
        <p15:presenceInfo xmlns:p15="http://schemas.microsoft.com/office/powerpoint/2012/main" userId="S::DAN.KILLIAN@tetratech.com::500e1f32-7a83-4dbd-a776-8d0b1897108c" providerId="AD"/>
      </p:ext>
    </p:extLst>
  </p:cmAuthor>
  <p:cmAuthor id="4" name="Kelly, Sean2" initials="KS" lastIdx="15" clrIdx="3">
    <p:extLst>
      <p:ext uri="{19B8F6BF-5375-455C-9EA6-DF929625EA0E}">
        <p15:presenceInfo xmlns:p15="http://schemas.microsoft.com/office/powerpoint/2012/main" userId="S::SEAN.KELLY2@tetratech.com::bf5c1654-34a4-45e3-832c-5219545633b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8F9"/>
    <a:srgbClr val="FDE3E8"/>
    <a:srgbClr val="BA0C2F"/>
    <a:srgbClr val="F3FAFF"/>
    <a:srgbClr val="A7C6ED"/>
    <a:srgbClr val="002F6C"/>
    <a:srgbClr val="FFFFFF"/>
    <a:srgbClr val="0067B9"/>
    <a:srgbClr val="CFCDC9"/>
    <a:srgbClr val="8980C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84279" autoAdjust="0"/>
  </p:normalViewPr>
  <p:slideViewPr>
    <p:cSldViewPr snapToGrid="0">
      <p:cViewPr varScale="1">
        <p:scale>
          <a:sx n="128" d="100"/>
          <a:sy n="128" d="100"/>
        </p:scale>
        <p:origin x="91" y="115"/>
      </p:cViewPr>
      <p:guideLst>
        <p:guide orient="horz" pos="1633"/>
        <p:guide pos="2880"/>
      </p:guideLst>
    </p:cSldViewPr>
  </p:slideViewPr>
  <p:notesTextViewPr>
    <p:cViewPr>
      <p:scale>
        <a:sx n="1" d="1"/>
        <a:sy n="1" d="1"/>
      </p:scale>
      <p:origin x="0" y="0"/>
    </p:cViewPr>
  </p:notesTextViewPr>
  <p:sorterViewPr>
    <p:cViewPr>
      <p:scale>
        <a:sx n="150" d="100"/>
        <a:sy n="150" d="100"/>
      </p:scale>
      <p:origin x="0" y="-340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file:///\\EgnyteDrive\EGNYTE-WEB\Shared\Projects\6073.04%20SSD%20MESP\Tech\Deliverables\Household%20Survey\Baseline\results\south_sudan_baseline_hh_characteristic_tables_3Dec202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1" u="none" strike="noStrike" kern="1200" spc="0" baseline="0">
                <a:solidFill>
                  <a:schemeClr val="tx1">
                    <a:lumMod val="65000"/>
                    <a:lumOff val="35000"/>
                  </a:schemeClr>
                </a:solidFill>
                <a:latin typeface="+mn-lt"/>
                <a:ea typeface="+mn-ea"/>
                <a:cs typeface="+mn-cs"/>
              </a:defRPr>
            </a:pPr>
            <a:r>
              <a:rPr lang="en-US" sz="1800" b="1" i="1"/>
              <a:t>Education Profile</a:t>
            </a:r>
          </a:p>
        </c:rich>
      </c:tx>
      <c:layout>
        <c:manualLayout>
          <c:xMode val="edge"/>
          <c:yMode val="edge"/>
          <c:x val="0.27663184205158697"/>
          <c:y val="2.3176169301612599E-2"/>
        </c:manualLayout>
      </c:layout>
      <c:overlay val="0"/>
      <c:spPr>
        <a:noFill/>
        <a:ln>
          <a:noFill/>
        </a:ln>
        <a:effectLst/>
      </c:spPr>
      <c:txPr>
        <a:bodyPr rot="0" spcFirstLastPara="1" vertOverflow="ellipsis" vert="horz" wrap="square" anchor="ctr" anchorCtr="1"/>
        <a:lstStyle/>
        <a:p>
          <a:pPr>
            <a:defRPr sz="1800" b="1" i="1"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566396666424668"/>
          <c:y val="0.15639078306253915"/>
          <c:w val="0.73408951839009329"/>
          <c:h val="0.55204388264707138"/>
        </c:manualLayout>
      </c:layout>
      <c:barChart>
        <c:barDir val="col"/>
        <c:grouping val="percentStacked"/>
        <c:varyColors val="0"/>
        <c:ser>
          <c:idx val="0"/>
          <c:order val="0"/>
          <c:tx>
            <c:strRef>
              <c:f>[south_sudan_baseline_hh_characteristic_tables_3Dec2021.xlsx]demos!$G$7</c:f>
              <c:strCache>
                <c:ptCount val="1"/>
                <c:pt idx="0">
                  <c:v>None</c:v>
                </c:pt>
              </c:strCache>
            </c:strRef>
          </c:tx>
          <c:spPr>
            <a:solidFill>
              <a:srgbClr val="0067B9"/>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[south_sudan_baseline_hh_characteristic_tables_3Dec2021.xlsx]demos!$H$6</c:f>
              <c:numCache>
                <c:formatCode>General</c:formatCode>
                <c:ptCount val="1"/>
              </c:numCache>
            </c:numRef>
          </c:cat>
          <c:val>
            <c:numRef>
              <c:f>[south_sudan_baseline_hh_characteristic_tables_3Dec2021.xlsx]demos!$H$7</c:f>
              <c:numCache>
                <c:formatCode>0%</c:formatCode>
                <c:ptCount val="1"/>
                <c:pt idx="0">
                  <c:v>0.65716445446014404</c:v>
                </c:pt>
              </c:numCache>
            </c:numRef>
          </c:val>
          <c:extLst>
            <c:ext xmlns:c16="http://schemas.microsoft.com/office/drawing/2014/chart" uri="{C3380CC4-5D6E-409C-BE32-E72D297353CC}">
              <c16:uniqueId val="{00000000-F3F0-45A5-B0A2-132F556F8422}"/>
            </c:ext>
          </c:extLst>
        </c:ser>
        <c:ser>
          <c:idx val="1"/>
          <c:order val="1"/>
          <c:tx>
            <c:strRef>
              <c:f>[south_sudan_baseline_hh_characteristic_tables_3Dec2021.xlsx]demos!$G$8</c:f>
              <c:strCache>
                <c:ptCount val="1"/>
                <c:pt idx="0">
                  <c:v>Primary</c:v>
                </c:pt>
              </c:strCache>
            </c:strRef>
          </c:tx>
          <c:spPr>
            <a:solidFill>
              <a:srgbClr val="6C6463"/>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[south_sudan_baseline_hh_characteristic_tables_3Dec2021.xlsx]demos!$H$6</c:f>
              <c:numCache>
                <c:formatCode>General</c:formatCode>
                <c:ptCount val="1"/>
              </c:numCache>
            </c:numRef>
          </c:cat>
          <c:val>
            <c:numRef>
              <c:f>[south_sudan_baseline_hh_characteristic_tables_3Dec2021.xlsx]demos!$H$8</c:f>
              <c:numCache>
                <c:formatCode>0%</c:formatCode>
                <c:ptCount val="1"/>
                <c:pt idx="0">
                  <c:v>0.25462174415588379</c:v>
                </c:pt>
              </c:numCache>
            </c:numRef>
          </c:val>
          <c:extLst>
            <c:ext xmlns:c16="http://schemas.microsoft.com/office/drawing/2014/chart" uri="{C3380CC4-5D6E-409C-BE32-E72D297353CC}">
              <c16:uniqueId val="{00000001-F3F0-45A5-B0A2-132F556F8422}"/>
            </c:ext>
          </c:extLst>
        </c:ser>
        <c:ser>
          <c:idx val="2"/>
          <c:order val="2"/>
          <c:tx>
            <c:strRef>
              <c:f>[south_sudan_baseline_hh_characteristic_tables_3Dec2021.xlsx]demos!$G$9</c:f>
              <c:strCache>
                <c:ptCount val="1"/>
                <c:pt idx="0">
                  <c:v>Secondary</c:v>
                </c:pt>
              </c:strCache>
            </c:strRef>
          </c:tx>
          <c:spPr>
            <a:solidFill>
              <a:srgbClr val="A7C6ED"/>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[south_sudan_baseline_hh_characteristic_tables_3Dec2021.xlsx]demos!$H$6</c:f>
              <c:numCache>
                <c:formatCode>General</c:formatCode>
                <c:ptCount val="1"/>
              </c:numCache>
            </c:numRef>
          </c:cat>
          <c:val>
            <c:numRef>
              <c:f>[south_sudan_baseline_hh_characteristic_tables_3Dec2021.xlsx]demos!$H$9</c:f>
              <c:numCache>
                <c:formatCode>0%</c:formatCode>
                <c:ptCount val="1"/>
                <c:pt idx="0">
                  <c:v>6.2475085258483887E-2</c:v>
                </c:pt>
              </c:numCache>
            </c:numRef>
          </c:val>
          <c:extLst>
            <c:ext xmlns:c16="http://schemas.microsoft.com/office/drawing/2014/chart" uri="{C3380CC4-5D6E-409C-BE32-E72D297353CC}">
              <c16:uniqueId val="{00000002-F3F0-45A5-B0A2-132F556F8422}"/>
            </c:ext>
          </c:extLst>
        </c:ser>
        <c:ser>
          <c:idx val="3"/>
          <c:order val="3"/>
          <c:tx>
            <c:strRef>
              <c:f>[south_sudan_baseline_hh_characteristic_tables_3Dec2021.xlsx]demos!$G$10</c:f>
              <c:strCache>
                <c:ptCount val="1"/>
                <c:pt idx="0">
                  <c:v>Tertiary</c:v>
                </c:pt>
              </c:strCache>
            </c:strRef>
          </c:tx>
          <c:spPr>
            <a:solidFill>
              <a:srgbClr val="CFCDC9"/>
            </a:solidFill>
            <a:ln>
              <a:noFill/>
            </a:ln>
            <a:effectLst/>
          </c:spPr>
          <c:invertIfNegative val="0"/>
          <c:cat>
            <c:numRef>
              <c:f>[south_sudan_baseline_hh_characteristic_tables_3Dec2021.xlsx]demos!$H$6</c:f>
              <c:numCache>
                <c:formatCode>General</c:formatCode>
                <c:ptCount val="1"/>
              </c:numCache>
            </c:numRef>
          </c:cat>
          <c:val>
            <c:numRef>
              <c:f>[south_sudan_baseline_hh_characteristic_tables_3Dec2021.xlsx]demos!$H$10</c:f>
              <c:numCache>
                <c:formatCode>0%</c:formatCode>
                <c:ptCount val="1"/>
                <c:pt idx="0">
                  <c:v>2.2603840683586895E-2</c:v>
                </c:pt>
              </c:numCache>
            </c:numRef>
          </c:val>
          <c:extLst>
            <c:ext xmlns:c16="http://schemas.microsoft.com/office/drawing/2014/chart" uri="{C3380CC4-5D6E-409C-BE32-E72D297353CC}">
              <c16:uniqueId val="{00000003-F3F0-45A5-B0A2-132F556F8422}"/>
            </c:ext>
          </c:extLst>
        </c:ser>
        <c:dLbls>
          <c:showLegendKey val="0"/>
          <c:showVal val="0"/>
          <c:showCatName val="0"/>
          <c:showSerName val="0"/>
          <c:showPercent val="0"/>
          <c:showBubbleSize val="0"/>
        </c:dLbls>
        <c:gapWidth val="150"/>
        <c:overlap val="100"/>
        <c:axId val="747066472"/>
        <c:axId val="747063848"/>
      </c:barChart>
      <c:catAx>
        <c:axId val="747066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47063848"/>
        <c:crosses val="autoZero"/>
        <c:auto val="1"/>
        <c:lblAlgn val="ctr"/>
        <c:lblOffset val="100"/>
        <c:noMultiLvlLbl val="0"/>
      </c:catAx>
      <c:valAx>
        <c:axId val="7470638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47066472"/>
        <c:crosses val="autoZero"/>
        <c:crossBetween val="between"/>
        <c:majorUnit val="1"/>
      </c:valAx>
      <c:spPr>
        <a:noFill/>
        <a:ln>
          <a:noFill/>
        </a:ln>
        <a:effectLst/>
      </c:spPr>
    </c:plotArea>
    <c:legend>
      <c:legendPos val="b"/>
      <c:layout>
        <c:manualLayout>
          <c:xMode val="edge"/>
          <c:yMode val="edge"/>
          <c:x val="6.702931743984919E-2"/>
          <c:y val="0.77661092625598416"/>
          <c:w val="0.90252910597999259"/>
          <c:h val="0.20021290444240328"/>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2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2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3CA74D-D748-4643-B5DA-6EC6A6DB96EE}"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2EA12BFA-3DD0-47C8-9CEF-90F036926247}">
      <dgm:prSet/>
      <dgm:spPr/>
      <dgm:t>
        <a:bodyPr/>
        <a:lstStyle/>
        <a:p>
          <a:r>
            <a:rPr lang="en-US">
              <a:solidFill>
                <a:schemeClr val="accent3"/>
              </a:solidFill>
            </a:rPr>
            <a:t>Purpose</a:t>
          </a:r>
        </a:p>
      </dgm:t>
    </dgm:pt>
    <dgm:pt modelId="{A2A71BC1-FC93-4D2B-ACDD-F73F78CE5585}" type="parTrans" cxnId="{429256C6-0FCB-4B3D-B65F-6CE2E75DC360}">
      <dgm:prSet/>
      <dgm:spPr/>
      <dgm:t>
        <a:bodyPr/>
        <a:lstStyle/>
        <a:p>
          <a:pPr algn="l"/>
          <a:endParaRPr lang="en-US" sz="2400">
            <a:solidFill>
              <a:schemeClr val="accent3"/>
            </a:solidFill>
          </a:endParaRPr>
        </a:p>
      </dgm:t>
    </dgm:pt>
    <dgm:pt modelId="{C2B3148D-9D8C-433E-813E-A168435AE120}" type="sibTrans" cxnId="{429256C6-0FCB-4B3D-B65F-6CE2E75DC360}">
      <dgm:prSet/>
      <dgm:spPr/>
      <dgm:t>
        <a:bodyPr/>
        <a:lstStyle/>
        <a:p>
          <a:endParaRPr lang="en-US">
            <a:solidFill>
              <a:schemeClr val="accent3"/>
            </a:solidFill>
          </a:endParaRPr>
        </a:p>
      </dgm:t>
    </dgm:pt>
    <dgm:pt modelId="{40D6C31D-AE63-4DED-BAB6-541E81334755}">
      <dgm:prSet/>
      <dgm:spPr/>
      <dgm:t>
        <a:bodyPr/>
        <a:lstStyle/>
        <a:p>
          <a:r>
            <a:rPr lang="en-US">
              <a:solidFill>
                <a:schemeClr val="accent3"/>
              </a:solidFill>
            </a:rPr>
            <a:t>Key Takeaways</a:t>
          </a:r>
        </a:p>
      </dgm:t>
    </dgm:pt>
    <dgm:pt modelId="{BC8EBCF2-98C8-475A-9852-632479647D08}" type="parTrans" cxnId="{EED24805-90F3-4697-955C-4C41F47E3B99}">
      <dgm:prSet/>
      <dgm:spPr/>
      <dgm:t>
        <a:bodyPr/>
        <a:lstStyle/>
        <a:p>
          <a:pPr algn="l"/>
          <a:endParaRPr lang="en-US" sz="2400">
            <a:solidFill>
              <a:schemeClr val="accent3"/>
            </a:solidFill>
          </a:endParaRPr>
        </a:p>
      </dgm:t>
    </dgm:pt>
    <dgm:pt modelId="{9D35AE31-FF83-4502-AC8C-A28AF51877E9}" type="sibTrans" cxnId="{EED24805-90F3-4697-955C-4C41F47E3B99}">
      <dgm:prSet/>
      <dgm:spPr/>
      <dgm:t>
        <a:bodyPr/>
        <a:lstStyle/>
        <a:p>
          <a:endParaRPr lang="en-US">
            <a:solidFill>
              <a:schemeClr val="accent3"/>
            </a:solidFill>
          </a:endParaRPr>
        </a:p>
      </dgm:t>
    </dgm:pt>
    <dgm:pt modelId="{3BA31EFD-E0DD-4CA7-B85B-8F65101FC1FA}">
      <dgm:prSet/>
      <dgm:spPr/>
      <dgm:t>
        <a:bodyPr/>
        <a:lstStyle/>
        <a:p>
          <a:r>
            <a:rPr lang="en-US">
              <a:solidFill>
                <a:schemeClr val="accent3"/>
              </a:solidFill>
            </a:rPr>
            <a:t>Methods</a:t>
          </a:r>
        </a:p>
      </dgm:t>
    </dgm:pt>
    <dgm:pt modelId="{AA0F5EBB-6566-4FDC-8C54-22A2F6F61E34}" type="parTrans" cxnId="{0B947000-4ED3-4690-AAFB-13F9DACF1DD3}">
      <dgm:prSet/>
      <dgm:spPr/>
      <dgm:t>
        <a:bodyPr/>
        <a:lstStyle/>
        <a:p>
          <a:pPr algn="l"/>
          <a:endParaRPr lang="en-US" sz="2400">
            <a:solidFill>
              <a:schemeClr val="accent3"/>
            </a:solidFill>
          </a:endParaRPr>
        </a:p>
      </dgm:t>
    </dgm:pt>
    <dgm:pt modelId="{A7E9EBCA-32E6-49AF-A6EE-B7A566A8361C}" type="sibTrans" cxnId="{0B947000-4ED3-4690-AAFB-13F9DACF1DD3}">
      <dgm:prSet/>
      <dgm:spPr/>
      <dgm:t>
        <a:bodyPr/>
        <a:lstStyle/>
        <a:p>
          <a:endParaRPr lang="en-US">
            <a:solidFill>
              <a:schemeClr val="accent3"/>
            </a:solidFill>
          </a:endParaRPr>
        </a:p>
      </dgm:t>
    </dgm:pt>
    <dgm:pt modelId="{1C65BEA7-6296-48AF-9EC0-0EAC0FF3F45F}">
      <dgm:prSet/>
      <dgm:spPr/>
      <dgm:t>
        <a:bodyPr/>
        <a:lstStyle/>
        <a:p>
          <a:r>
            <a:rPr lang="en-US">
              <a:solidFill>
                <a:schemeClr val="accent3"/>
              </a:solidFill>
            </a:rPr>
            <a:t>Findings</a:t>
          </a:r>
        </a:p>
      </dgm:t>
    </dgm:pt>
    <dgm:pt modelId="{327106DA-1DF3-4B89-A785-F0F4ACAA5C1F}" type="parTrans" cxnId="{F92C5FE6-1F89-4C27-988B-19E4E7BA50CE}">
      <dgm:prSet/>
      <dgm:spPr/>
      <dgm:t>
        <a:bodyPr/>
        <a:lstStyle/>
        <a:p>
          <a:pPr algn="l"/>
          <a:endParaRPr lang="en-US" sz="2400">
            <a:solidFill>
              <a:schemeClr val="accent3"/>
            </a:solidFill>
          </a:endParaRPr>
        </a:p>
      </dgm:t>
    </dgm:pt>
    <dgm:pt modelId="{BE55FD44-8E0E-49D2-814F-89E20157F53A}" type="sibTrans" cxnId="{F92C5FE6-1F89-4C27-988B-19E4E7BA50CE}">
      <dgm:prSet/>
      <dgm:spPr/>
      <dgm:t>
        <a:bodyPr/>
        <a:lstStyle/>
        <a:p>
          <a:endParaRPr lang="en-US">
            <a:solidFill>
              <a:schemeClr val="accent3"/>
            </a:solidFill>
          </a:endParaRPr>
        </a:p>
      </dgm:t>
    </dgm:pt>
    <dgm:pt modelId="{BCD0635D-BBF0-402A-875C-3987BA18012F}">
      <dgm:prSet/>
      <dgm:spPr/>
      <dgm:t>
        <a:bodyPr/>
        <a:lstStyle/>
        <a:p>
          <a:r>
            <a:rPr lang="en-US" dirty="0">
              <a:solidFill>
                <a:schemeClr val="accent3"/>
              </a:solidFill>
            </a:rPr>
            <a:t>Discussion</a:t>
          </a:r>
        </a:p>
      </dgm:t>
    </dgm:pt>
    <dgm:pt modelId="{D5D16012-5A93-4E89-A002-D1C8CE768FB6}" type="parTrans" cxnId="{F9A0E537-548F-4DA0-AB5B-FEC61A0B4AA1}">
      <dgm:prSet/>
      <dgm:spPr/>
      <dgm:t>
        <a:bodyPr/>
        <a:lstStyle/>
        <a:p>
          <a:pPr algn="l"/>
          <a:endParaRPr lang="en-US" sz="2400">
            <a:solidFill>
              <a:schemeClr val="accent3"/>
            </a:solidFill>
          </a:endParaRPr>
        </a:p>
      </dgm:t>
    </dgm:pt>
    <dgm:pt modelId="{D9DC3AF9-A645-4CE0-90CC-368A54B81769}" type="sibTrans" cxnId="{F9A0E537-548F-4DA0-AB5B-FEC61A0B4AA1}">
      <dgm:prSet/>
      <dgm:spPr/>
      <dgm:t>
        <a:bodyPr/>
        <a:lstStyle/>
        <a:p>
          <a:endParaRPr lang="en-US">
            <a:solidFill>
              <a:schemeClr val="accent3"/>
            </a:solidFill>
          </a:endParaRPr>
        </a:p>
      </dgm:t>
    </dgm:pt>
    <dgm:pt modelId="{AB957F72-297E-4631-B05B-36509D7A22FA}">
      <dgm:prSet/>
      <dgm:spPr/>
      <dgm:t>
        <a:bodyPr/>
        <a:lstStyle/>
        <a:p>
          <a:endParaRPr lang="en-US" dirty="0">
            <a:solidFill>
              <a:schemeClr val="accent3"/>
            </a:solidFill>
          </a:endParaRPr>
        </a:p>
      </dgm:t>
    </dgm:pt>
    <dgm:pt modelId="{A3B6D501-FB56-40B1-8F1B-E0C4F9263D59}" type="parTrans" cxnId="{A509EE87-9535-4D3D-90C1-1D9DF769ED23}">
      <dgm:prSet/>
      <dgm:spPr/>
      <dgm:t>
        <a:bodyPr/>
        <a:lstStyle/>
        <a:p>
          <a:pPr algn="l"/>
          <a:endParaRPr lang="en-US" sz="2400">
            <a:solidFill>
              <a:schemeClr val="accent3"/>
            </a:solidFill>
          </a:endParaRPr>
        </a:p>
      </dgm:t>
    </dgm:pt>
    <dgm:pt modelId="{296B20B0-1869-446E-8867-A6D82870188C}" type="sibTrans" cxnId="{A509EE87-9535-4D3D-90C1-1D9DF769ED23}">
      <dgm:prSet/>
      <dgm:spPr/>
      <dgm:t>
        <a:bodyPr/>
        <a:lstStyle/>
        <a:p>
          <a:endParaRPr lang="en-US">
            <a:solidFill>
              <a:schemeClr val="accent3"/>
            </a:solidFill>
          </a:endParaRPr>
        </a:p>
      </dgm:t>
    </dgm:pt>
    <dgm:pt modelId="{ADE8E754-E952-4D99-9532-189CD0BDCB60}" type="pres">
      <dgm:prSet presAssocID="{0D3CA74D-D748-4643-B5DA-6EC6A6DB96EE}" presName="vert0" presStyleCnt="0">
        <dgm:presLayoutVars>
          <dgm:dir/>
          <dgm:animOne val="branch"/>
          <dgm:animLvl val="lvl"/>
        </dgm:presLayoutVars>
      </dgm:prSet>
      <dgm:spPr/>
    </dgm:pt>
    <dgm:pt modelId="{304E6962-887A-4532-914F-7A78E21ED23C}" type="pres">
      <dgm:prSet presAssocID="{2EA12BFA-3DD0-47C8-9CEF-90F036926247}" presName="thickLine" presStyleLbl="alignNode1" presStyleIdx="0" presStyleCnt="6"/>
      <dgm:spPr/>
    </dgm:pt>
    <dgm:pt modelId="{9F8AC73F-4911-4430-9BD8-ADD9AAE23E11}" type="pres">
      <dgm:prSet presAssocID="{2EA12BFA-3DD0-47C8-9CEF-90F036926247}" presName="horz1" presStyleCnt="0"/>
      <dgm:spPr/>
    </dgm:pt>
    <dgm:pt modelId="{1FAA49DB-47C1-4F71-81B1-53E887C2F6B1}" type="pres">
      <dgm:prSet presAssocID="{2EA12BFA-3DD0-47C8-9CEF-90F036926247}" presName="tx1" presStyleLbl="revTx" presStyleIdx="0" presStyleCnt="6"/>
      <dgm:spPr/>
    </dgm:pt>
    <dgm:pt modelId="{B1443F2D-952B-4780-AE8F-F286F110FB8F}" type="pres">
      <dgm:prSet presAssocID="{2EA12BFA-3DD0-47C8-9CEF-90F036926247}" presName="vert1" presStyleCnt="0"/>
      <dgm:spPr/>
    </dgm:pt>
    <dgm:pt modelId="{A347FA53-5B8E-40C7-B44A-14A5F0030539}" type="pres">
      <dgm:prSet presAssocID="{40D6C31D-AE63-4DED-BAB6-541E81334755}" presName="thickLine" presStyleLbl="alignNode1" presStyleIdx="1" presStyleCnt="6"/>
      <dgm:spPr/>
    </dgm:pt>
    <dgm:pt modelId="{2F06BD02-FFDA-4BC5-AD0B-AF3CCEE14D9F}" type="pres">
      <dgm:prSet presAssocID="{40D6C31D-AE63-4DED-BAB6-541E81334755}" presName="horz1" presStyleCnt="0"/>
      <dgm:spPr/>
    </dgm:pt>
    <dgm:pt modelId="{EEA23F13-384A-4111-A38D-A658A405CDEB}" type="pres">
      <dgm:prSet presAssocID="{40D6C31D-AE63-4DED-BAB6-541E81334755}" presName="tx1" presStyleLbl="revTx" presStyleIdx="1" presStyleCnt="6"/>
      <dgm:spPr/>
    </dgm:pt>
    <dgm:pt modelId="{481A2F5B-28D9-4E4E-B5A4-6936FEDA0F7A}" type="pres">
      <dgm:prSet presAssocID="{40D6C31D-AE63-4DED-BAB6-541E81334755}" presName="vert1" presStyleCnt="0"/>
      <dgm:spPr/>
    </dgm:pt>
    <dgm:pt modelId="{1A8AE81C-874B-4C25-9F19-435BD803A8D4}" type="pres">
      <dgm:prSet presAssocID="{3BA31EFD-E0DD-4CA7-B85B-8F65101FC1FA}" presName="thickLine" presStyleLbl="alignNode1" presStyleIdx="2" presStyleCnt="6"/>
      <dgm:spPr/>
    </dgm:pt>
    <dgm:pt modelId="{E49B9A44-BEFC-48FB-ABD3-048549B5024A}" type="pres">
      <dgm:prSet presAssocID="{3BA31EFD-E0DD-4CA7-B85B-8F65101FC1FA}" presName="horz1" presStyleCnt="0"/>
      <dgm:spPr/>
    </dgm:pt>
    <dgm:pt modelId="{BBAC5C99-62E3-436F-AF56-E6811F01ACDD}" type="pres">
      <dgm:prSet presAssocID="{3BA31EFD-E0DD-4CA7-B85B-8F65101FC1FA}" presName="tx1" presStyleLbl="revTx" presStyleIdx="2" presStyleCnt="6"/>
      <dgm:spPr/>
    </dgm:pt>
    <dgm:pt modelId="{F2E0EDD3-0B44-4FE1-82D2-F1AB36080DCC}" type="pres">
      <dgm:prSet presAssocID="{3BA31EFD-E0DD-4CA7-B85B-8F65101FC1FA}" presName="vert1" presStyleCnt="0"/>
      <dgm:spPr/>
    </dgm:pt>
    <dgm:pt modelId="{01BFD827-AE71-47AA-B016-2F1912F80722}" type="pres">
      <dgm:prSet presAssocID="{1C65BEA7-6296-48AF-9EC0-0EAC0FF3F45F}" presName="thickLine" presStyleLbl="alignNode1" presStyleIdx="3" presStyleCnt="6"/>
      <dgm:spPr/>
    </dgm:pt>
    <dgm:pt modelId="{8926E0A6-049C-4BAE-BCFF-5CA4FD6FA573}" type="pres">
      <dgm:prSet presAssocID="{1C65BEA7-6296-48AF-9EC0-0EAC0FF3F45F}" presName="horz1" presStyleCnt="0"/>
      <dgm:spPr/>
    </dgm:pt>
    <dgm:pt modelId="{27263DB0-19DE-443F-8E67-239CE0CFABAD}" type="pres">
      <dgm:prSet presAssocID="{1C65BEA7-6296-48AF-9EC0-0EAC0FF3F45F}" presName="tx1" presStyleLbl="revTx" presStyleIdx="3" presStyleCnt="6"/>
      <dgm:spPr/>
    </dgm:pt>
    <dgm:pt modelId="{606A277A-8B22-47C1-822D-2D7445876E82}" type="pres">
      <dgm:prSet presAssocID="{1C65BEA7-6296-48AF-9EC0-0EAC0FF3F45F}" presName="vert1" presStyleCnt="0"/>
      <dgm:spPr/>
    </dgm:pt>
    <dgm:pt modelId="{F242A634-AB8E-4445-B01F-8FE71A69E38D}" type="pres">
      <dgm:prSet presAssocID="{BCD0635D-BBF0-402A-875C-3987BA18012F}" presName="thickLine" presStyleLbl="alignNode1" presStyleIdx="4" presStyleCnt="6"/>
      <dgm:spPr/>
    </dgm:pt>
    <dgm:pt modelId="{EF33D3EB-5118-40EA-8982-05CAA5265D02}" type="pres">
      <dgm:prSet presAssocID="{BCD0635D-BBF0-402A-875C-3987BA18012F}" presName="horz1" presStyleCnt="0"/>
      <dgm:spPr/>
    </dgm:pt>
    <dgm:pt modelId="{FE07A330-A1C2-424D-A6FA-840B4F4AAA59}" type="pres">
      <dgm:prSet presAssocID="{BCD0635D-BBF0-402A-875C-3987BA18012F}" presName="tx1" presStyleLbl="revTx" presStyleIdx="4" presStyleCnt="6"/>
      <dgm:spPr/>
    </dgm:pt>
    <dgm:pt modelId="{8A7EE852-8670-47F2-A6D3-55AF72CD91FC}" type="pres">
      <dgm:prSet presAssocID="{BCD0635D-BBF0-402A-875C-3987BA18012F}" presName="vert1" presStyleCnt="0"/>
      <dgm:spPr/>
    </dgm:pt>
    <dgm:pt modelId="{5E66A65E-00C1-4C28-A5D0-11FD609BA43D}" type="pres">
      <dgm:prSet presAssocID="{AB957F72-297E-4631-B05B-36509D7A22FA}" presName="thickLine" presStyleLbl="alignNode1" presStyleIdx="5" presStyleCnt="6"/>
      <dgm:spPr/>
    </dgm:pt>
    <dgm:pt modelId="{DC3A402B-60E0-4545-93F2-27B3FE016CB6}" type="pres">
      <dgm:prSet presAssocID="{AB957F72-297E-4631-B05B-36509D7A22FA}" presName="horz1" presStyleCnt="0"/>
      <dgm:spPr/>
    </dgm:pt>
    <dgm:pt modelId="{72B0DD26-2E08-4F0B-B778-2710681399D1}" type="pres">
      <dgm:prSet presAssocID="{AB957F72-297E-4631-B05B-36509D7A22FA}" presName="tx1" presStyleLbl="revTx" presStyleIdx="5" presStyleCnt="6"/>
      <dgm:spPr/>
    </dgm:pt>
    <dgm:pt modelId="{F6DC6A3E-9677-4BC3-8C4D-9B8855AEA1AB}" type="pres">
      <dgm:prSet presAssocID="{AB957F72-297E-4631-B05B-36509D7A22FA}" presName="vert1" presStyleCnt="0"/>
      <dgm:spPr/>
    </dgm:pt>
  </dgm:ptLst>
  <dgm:cxnLst>
    <dgm:cxn modelId="{0B947000-4ED3-4690-AAFB-13F9DACF1DD3}" srcId="{0D3CA74D-D748-4643-B5DA-6EC6A6DB96EE}" destId="{3BA31EFD-E0DD-4CA7-B85B-8F65101FC1FA}" srcOrd="2" destOrd="0" parTransId="{AA0F5EBB-6566-4FDC-8C54-22A2F6F61E34}" sibTransId="{A7E9EBCA-32E6-49AF-A6EE-B7A566A8361C}"/>
    <dgm:cxn modelId="{EED24805-90F3-4697-955C-4C41F47E3B99}" srcId="{0D3CA74D-D748-4643-B5DA-6EC6A6DB96EE}" destId="{40D6C31D-AE63-4DED-BAB6-541E81334755}" srcOrd="1" destOrd="0" parTransId="{BC8EBCF2-98C8-475A-9852-632479647D08}" sibTransId="{9D35AE31-FF83-4502-AC8C-A28AF51877E9}"/>
    <dgm:cxn modelId="{A8F25B12-2BD9-44BB-8B3C-AF29D325D9BE}" type="presOf" srcId="{2EA12BFA-3DD0-47C8-9CEF-90F036926247}" destId="{1FAA49DB-47C1-4F71-81B1-53E887C2F6B1}" srcOrd="0" destOrd="0" presId="urn:microsoft.com/office/officeart/2008/layout/LinedList"/>
    <dgm:cxn modelId="{F9A0E537-548F-4DA0-AB5B-FEC61A0B4AA1}" srcId="{0D3CA74D-D748-4643-B5DA-6EC6A6DB96EE}" destId="{BCD0635D-BBF0-402A-875C-3987BA18012F}" srcOrd="4" destOrd="0" parTransId="{D5D16012-5A93-4E89-A002-D1C8CE768FB6}" sibTransId="{D9DC3AF9-A645-4CE0-90CC-368A54B81769}"/>
    <dgm:cxn modelId="{4C9C3F67-82EB-4281-9303-AAEFA5487975}" type="presOf" srcId="{40D6C31D-AE63-4DED-BAB6-541E81334755}" destId="{EEA23F13-384A-4111-A38D-A658A405CDEB}" srcOrd="0" destOrd="0" presId="urn:microsoft.com/office/officeart/2008/layout/LinedList"/>
    <dgm:cxn modelId="{0672DA4B-A45B-4428-BE95-7F0963775BD4}" type="presOf" srcId="{1C65BEA7-6296-48AF-9EC0-0EAC0FF3F45F}" destId="{27263DB0-19DE-443F-8E67-239CE0CFABAD}" srcOrd="0" destOrd="0" presId="urn:microsoft.com/office/officeart/2008/layout/LinedList"/>
    <dgm:cxn modelId="{A509EE87-9535-4D3D-90C1-1D9DF769ED23}" srcId="{0D3CA74D-D748-4643-B5DA-6EC6A6DB96EE}" destId="{AB957F72-297E-4631-B05B-36509D7A22FA}" srcOrd="5" destOrd="0" parTransId="{A3B6D501-FB56-40B1-8F1B-E0C4F9263D59}" sibTransId="{296B20B0-1869-446E-8867-A6D82870188C}"/>
    <dgm:cxn modelId="{0377CF91-5611-44CF-8D61-3F9680D92423}" type="presOf" srcId="{BCD0635D-BBF0-402A-875C-3987BA18012F}" destId="{FE07A330-A1C2-424D-A6FA-840B4F4AAA59}" srcOrd="0" destOrd="0" presId="urn:microsoft.com/office/officeart/2008/layout/LinedList"/>
    <dgm:cxn modelId="{429256C6-0FCB-4B3D-B65F-6CE2E75DC360}" srcId="{0D3CA74D-D748-4643-B5DA-6EC6A6DB96EE}" destId="{2EA12BFA-3DD0-47C8-9CEF-90F036926247}" srcOrd="0" destOrd="0" parTransId="{A2A71BC1-FC93-4D2B-ACDD-F73F78CE5585}" sibTransId="{C2B3148D-9D8C-433E-813E-A168435AE120}"/>
    <dgm:cxn modelId="{485645C9-C324-46C0-8925-4DF7739890AF}" type="presOf" srcId="{0D3CA74D-D748-4643-B5DA-6EC6A6DB96EE}" destId="{ADE8E754-E952-4D99-9532-189CD0BDCB60}" srcOrd="0" destOrd="0" presId="urn:microsoft.com/office/officeart/2008/layout/LinedList"/>
    <dgm:cxn modelId="{39F100D3-CFE6-4EB0-B0C4-A52CB6C82EDA}" type="presOf" srcId="{3BA31EFD-E0DD-4CA7-B85B-8F65101FC1FA}" destId="{BBAC5C99-62E3-436F-AF56-E6811F01ACDD}" srcOrd="0" destOrd="0" presId="urn:microsoft.com/office/officeart/2008/layout/LinedList"/>
    <dgm:cxn modelId="{F92C5FE6-1F89-4C27-988B-19E4E7BA50CE}" srcId="{0D3CA74D-D748-4643-B5DA-6EC6A6DB96EE}" destId="{1C65BEA7-6296-48AF-9EC0-0EAC0FF3F45F}" srcOrd="3" destOrd="0" parTransId="{327106DA-1DF3-4B89-A785-F0F4ACAA5C1F}" sibTransId="{BE55FD44-8E0E-49D2-814F-89E20157F53A}"/>
    <dgm:cxn modelId="{E1714FF5-04D4-4686-9B02-ED90B7EDA5E4}" type="presOf" srcId="{AB957F72-297E-4631-B05B-36509D7A22FA}" destId="{72B0DD26-2E08-4F0B-B778-2710681399D1}" srcOrd="0" destOrd="0" presId="urn:microsoft.com/office/officeart/2008/layout/LinedList"/>
    <dgm:cxn modelId="{AB4B2F2D-F061-41D4-8D3B-8A5263E86C69}" type="presParOf" srcId="{ADE8E754-E952-4D99-9532-189CD0BDCB60}" destId="{304E6962-887A-4532-914F-7A78E21ED23C}" srcOrd="0" destOrd="0" presId="urn:microsoft.com/office/officeart/2008/layout/LinedList"/>
    <dgm:cxn modelId="{FA3669DB-014D-4017-82A1-077C62FD63E7}" type="presParOf" srcId="{ADE8E754-E952-4D99-9532-189CD0BDCB60}" destId="{9F8AC73F-4911-4430-9BD8-ADD9AAE23E11}" srcOrd="1" destOrd="0" presId="urn:microsoft.com/office/officeart/2008/layout/LinedList"/>
    <dgm:cxn modelId="{5627A634-C289-4A45-B420-CB7E1DACCED5}" type="presParOf" srcId="{9F8AC73F-4911-4430-9BD8-ADD9AAE23E11}" destId="{1FAA49DB-47C1-4F71-81B1-53E887C2F6B1}" srcOrd="0" destOrd="0" presId="urn:microsoft.com/office/officeart/2008/layout/LinedList"/>
    <dgm:cxn modelId="{6B2ECF13-EA65-499B-90F5-70C01CCD3C23}" type="presParOf" srcId="{9F8AC73F-4911-4430-9BD8-ADD9AAE23E11}" destId="{B1443F2D-952B-4780-AE8F-F286F110FB8F}" srcOrd="1" destOrd="0" presId="urn:microsoft.com/office/officeart/2008/layout/LinedList"/>
    <dgm:cxn modelId="{4AF0C62B-809B-4704-B2D0-92EE793DEDF8}" type="presParOf" srcId="{ADE8E754-E952-4D99-9532-189CD0BDCB60}" destId="{A347FA53-5B8E-40C7-B44A-14A5F0030539}" srcOrd="2" destOrd="0" presId="urn:microsoft.com/office/officeart/2008/layout/LinedList"/>
    <dgm:cxn modelId="{77D57D54-4D2B-403F-9C60-047CDB2AA0BD}" type="presParOf" srcId="{ADE8E754-E952-4D99-9532-189CD0BDCB60}" destId="{2F06BD02-FFDA-4BC5-AD0B-AF3CCEE14D9F}" srcOrd="3" destOrd="0" presId="urn:microsoft.com/office/officeart/2008/layout/LinedList"/>
    <dgm:cxn modelId="{5B0EF8D9-D3A1-4620-98CA-C2F5BA125891}" type="presParOf" srcId="{2F06BD02-FFDA-4BC5-AD0B-AF3CCEE14D9F}" destId="{EEA23F13-384A-4111-A38D-A658A405CDEB}" srcOrd="0" destOrd="0" presId="urn:microsoft.com/office/officeart/2008/layout/LinedList"/>
    <dgm:cxn modelId="{3A91843B-9DA7-4F72-86F0-F4419CC09376}" type="presParOf" srcId="{2F06BD02-FFDA-4BC5-AD0B-AF3CCEE14D9F}" destId="{481A2F5B-28D9-4E4E-B5A4-6936FEDA0F7A}" srcOrd="1" destOrd="0" presId="urn:microsoft.com/office/officeart/2008/layout/LinedList"/>
    <dgm:cxn modelId="{CC5628A5-9F53-480B-94F8-7424863B50C5}" type="presParOf" srcId="{ADE8E754-E952-4D99-9532-189CD0BDCB60}" destId="{1A8AE81C-874B-4C25-9F19-435BD803A8D4}" srcOrd="4" destOrd="0" presId="urn:microsoft.com/office/officeart/2008/layout/LinedList"/>
    <dgm:cxn modelId="{303A90B9-3BF7-42E0-B465-544C55C2B6DF}" type="presParOf" srcId="{ADE8E754-E952-4D99-9532-189CD0BDCB60}" destId="{E49B9A44-BEFC-48FB-ABD3-048549B5024A}" srcOrd="5" destOrd="0" presId="urn:microsoft.com/office/officeart/2008/layout/LinedList"/>
    <dgm:cxn modelId="{48D1DC7F-E2D2-42BE-A572-4D437727BB92}" type="presParOf" srcId="{E49B9A44-BEFC-48FB-ABD3-048549B5024A}" destId="{BBAC5C99-62E3-436F-AF56-E6811F01ACDD}" srcOrd="0" destOrd="0" presId="urn:microsoft.com/office/officeart/2008/layout/LinedList"/>
    <dgm:cxn modelId="{20DBE450-668B-41DF-9781-526CD9463FB7}" type="presParOf" srcId="{E49B9A44-BEFC-48FB-ABD3-048549B5024A}" destId="{F2E0EDD3-0B44-4FE1-82D2-F1AB36080DCC}" srcOrd="1" destOrd="0" presId="urn:microsoft.com/office/officeart/2008/layout/LinedList"/>
    <dgm:cxn modelId="{8FFAFADA-8268-488C-9782-314DA60F8724}" type="presParOf" srcId="{ADE8E754-E952-4D99-9532-189CD0BDCB60}" destId="{01BFD827-AE71-47AA-B016-2F1912F80722}" srcOrd="6" destOrd="0" presId="urn:microsoft.com/office/officeart/2008/layout/LinedList"/>
    <dgm:cxn modelId="{D21076DA-FB68-400A-A655-21A52FEB92A1}" type="presParOf" srcId="{ADE8E754-E952-4D99-9532-189CD0BDCB60}" destId="{8926E0A6-049C-4BAE-BCFF-5CA4FD6FA573}" srcOrd="7" destOrd="0" presId="urn:microsoft.com/office/officeart/2008/layout/LinedList"/>
    <dgm:cxn modelId="{75F5D433-29FE-44B4-A4B5-C854F2ABDDA7}" type="presParOf" srcId="{8926E0A6-049C-4BAE-BCFF-5CA4FD6FA573}" destId="{27263DB0-19DE-443F-8E67-239CE0CFABAD}" srcOrd="0" destOrd="0" presId="urn:microsoft.com/office/officeart/2008/layout/LinedList"/>
    <dgm:cxn modelId="{AD6C308A-F053-412E-AF10-32AA388C457E}" type="presParOf" srcId="{8926E0A6-049C-4BAE-BCFF-5CA4FD6FA573}" destId="{606A277A-8B22-47C1-822D-2D7445876E82}" srcOrd="1" destOrd="0" presId="urn:microsoft.com/office/officeart/2008/layout/LinedList"/>
    <dgm:cxn modelId="{701B9ED5-2D50-4FCA-AB6D-75D9C766B958}" type="presParOf" srcId="{ADE8E754-E952-4D99-9532-189CD0BDCB60}" destId="{F242A634-AB8E-4445-B01F-8FE71A69E38D}" srcOrd="8" destOrd="0" presId="urn:microsoft.com/office/officeart/2008/layout/LinedList"/>
    <dgm:cxn modelId="{DE996C4F-2F21-461D-9695-88D1BAFE5A26}" type="presParOf" srcId="{ADE8E754-E952-4D99-9532-189CD0BDCB60}" destId="{EF33D3EB-5118-40EA-8982-05CAA5265D02}" srcOrd="9" destOrd="0" presId="urn:microsoft.com/office/officeart/2008/layout/LinedList"/>
    <dgm:cxn modelId="{7F3C5175-7C9D-4C87-8214-562E25F6DDCF}" type="presParOf" srcId="{EF33D3EB-5118-40EA-8982-05CAA5265D02}" destId="{FE07A330-A1C2-424D-A6FA-840B4F4AAA59}" srcOrd="0" destOrd="0" presId="urn:microsoft.com/office/officeart/2008/layout/LinedList"/>
    <dgm:cxn modelId="{DD56B445-BB22-4C64-9B46-4EFDAC15A60E}" type="presParOf" srcId="{EF33D3EB-5118-40EA-8982-05CAA5265D02}" destId="{8A7EE852-8670-47F2-A6D3-55AF72CD91FC}" srcOrd="1" destOrd="0" presId="urn:microsoft.com/office/officeart/2008/layout/LinedList"/>
    <dgm:cxn modelId="{CE36A511-92CE-4C31-89DC-1A5C7A81DA83}" type="presParOf" srcId="{ADE8E754-E952-4D99-9532-189CD0BDCB60}" destId="{5E66A65E-00C1-4C28-A5D0-11FD609BA43D}" srcOrd="10" destOrd="0" presId="urn:microsoft.com/office/officeart/2008/layout/LinedList"/>
    <dgm:cxn modelId="{550871B7-7656-4468-869C-EC06B4D99685}" type="presParOf" srcId="{ADE8E754-E952-4D99-9532-189CD0BDCB60}" destId="{DC3A402B-60E0-4545-93F2-27B3FE016CB6}" srcOrd="11" destOrd="0" presId="urn:microsoft.com/office/officeart/2008/layout/LinedList"/>
    <dgm:cxn modelId="{7EF2B2D6-1BDA-4AE1-BDC3-FD7262DAB3F3}" type="presParOf" srcId="{DC3A402B-60E0-4545-93F2-27B3FE016CB6}" destId="{72B0DD26-2E08-4F0B-B778-2710681399D1}" srcOrd="0" destOrd="0" presId="urn:microsoft.com/office/officeart/2008/layout/LinedList"/>
    <dgm:cxn modelId="{CCC7A283-CDA5-4258-B0F4-800460B8F4AB}" type="presParOf" srcId="{DC3A402B-60E0-4545-93F2-27B3FE016CB6}" destId="{F6DC6A3E-9677-4BC3-8C4D-9B8855AEA1A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1E4080-69C7-4607-B8C9-63DF20079806}" type="doc">
      <dgm:prSet loTypeId="urn:microsoft.com/office/officeart/2005/8/layout/hProcess10" loCatId="process" qsTypeId="urn:microsoft.com/office/officeart/2005/8/quickstyle/simple1" qsCatId="simple" csTypeId="urn:microsoft.com/office/officeart/2005/8/colors/colorful1" csCatId="colorful" phldr="1"/>
      <dgm:spPr/>
      <dgm:t>
        <a:bodyPr/>
        <a:lstStyle/>
        <a:p>
          <a:endParaRPr lang="en-US"/>
        </a:p>
      </dgm:t>
    </dgm:pt>
    <dgm:pt modelId="{3166A187-086B-4850-B435-559FFA6F96E5}">
      <dgm:prSet phldrT="[Text]" custT="1"/>
      <dgm:spPr/>
      <dgm:t>
        <a:bodyPr/>
        <a:lstStyle/>
        <a:p>
          <a:r>
            <a:rPr lang="en-US" sz="1200"/>
            <a:t>Refresher training for supervisors</a:t>
          </a:r>
        </a:p>
      </dgm:t>
    </dgm:pt>
    <dgm:pt modelId="{9E4143B6-BCE5-4605-B268-BBF5206ABFEB}" type="parTrans" cxnId="{36387F6A-A49C-45CD-AD62-B6DC9A1ABB94}">
      <dgm:prSet/>
      <dgm:spPr/>
      <dgm:t>
        <a:bodyPr/>
        <a:lstStyle/>
        <a:p>
          <a:endParaRPr lang="en-US" sz="1500"/>
        </a:p>
      </dgm:t>
    </dgm:pt>
    <dgm:pt modelId="{3FAC6FC2-A103-488D-97F8-0F0C4B68C339}" type="sibTrans" cxnId="{36387F6A-A49C-45CD-AD62-B6DC9A1ABB94}">
      <dgm:prSet custT="1">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sz="1500"/>
        </a:p>
      </dgm:t>
    </dgm:pt>
    <dgm:pt modelId="{96CD1783-66BF-4D24-A896-3B5468A0A4A7}">
      <dgm:prSet phldrT="[Text]" custT="1"/>
      <dgm:spPr/>
      <dgm:t>
        <a:bodyPr/>
        <a:lstStyle/>
        <a:p>
          <a:r>
            <a:rPr lang="en-US" sz="1200"/>
            <a:t>Recruitment &amp; training of enumerators (17/County)</a:t>
          </a:r>
        </a:p>
      </dgm:t>
    </dgm:pt>
    <dgm:pt modelId="{CCB3AB4E-8BDA-4077-8B5A-6FA8CB03A64B}" type="parTrans" cxnId="{77C6DB44-3123-4350-9AD7-3DD26ED378B3}">
      <dgm:prSet/>
      <dgm:spPr/>
      <dgm:t>
        <a:bodyPr/>
        <a:lstStyle/>
        <a:p>
          <a:endParaRPr lang="en-US" sz="1500"/>
        </a:p>
      </dgm:t>
    </dgm:pt>
    <dgm:pt modelId="{E0C37602-0A97-4996-82BC-58039A6BAEDE}" type="sibTrans" cxnId="{77C6DB44-3123-4350-9AD7-3DD26ED378B3}">
      <dgm:prSet custT="1">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sz="1500"/>
        </a:p>
      </dgm:t>
    </dgm:pt>
    <dgm:pt modelId="{E683BD60-E2AB-480F-8FA1-01F79BBB0106}">
      <dgm:prSet phldrT="[Text]" custT="1"/>
      <dgm:spPr/>
      <dgm:t>
        <a:bodyPr/>
        <a:lstStyle/>
        <a:p>
          <a:r>
            <a:rPr lang="en-US" sz="1200"/>
            <a:t>Recruited field guides and escorts as needed</a:t>
          </a:r>
        </a:p>
      </dgm:t>
    </dgm:pt>
    <dgm:pt modelId="{2FA31B6E-A0FA-41CE-B311-0685D0A172C1}" type="parTrans" cxnId="{276488C7-F1C5-4A22-81C5-6D217FF2884C}">
      <dgm:prSet/>
      <dgm:spPr/>
      <dgm:t>
        <a:bodyPr/>
        <a:lstStyle/>
        <a:p>
          <a:endParaRPr lang="en-US" sz="1500"/>
        </a:p>
      </dgm:t>
    </dgm:pt>
    <dgm:pt modelId="{1F733969-1DCE-40FB-84EA-B0621AB54ABB}" type="sibTrans" cxnId="{276488C7-F1C5-4A22-81C5-6D217FF2884C}">
      <dgm:prSet custT="1">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sz="1500"/>
        </a:p>
      </dgm:t>
    </dgm:pt>
    <dgm:pt modelId="{31034A70-70EF-4063-A657-88504DE2572F}">
      <dgm:prSet custT="1"/>
      <dgm:spPr/>
      <dgm:t>
        <a:bodyPr/>
        <a:lstStyle/>
        <a:p>
          <a:r>
            <a:rPr lang="en-US" sz="1200"/>
            <a:t>Household listing and systematic sampling</a:t>
          </a:r>
        </a:p>
      </dgm:t>
    </dgm:pt>
    <dgm:pt modelId="{777B98B5-86FA-4A5D-8CF6-47952F0BFE28}" type="parTrans" cxnId="{E91EC5DB-B4EF-48E7-BB7C-211710675D8F}">
      <dgm:prSet/>
      <dgm:spPr/>
      <dgm:t>
        <a:bodyPr/>
        <a:lstStyle/>
        <a:p>
          <a:endParaRPr lang="en-US" sz="1500"/>
        </a:p>
      </dgm:t>
    </dgm:pt>
    <dgm:pt modelId="{5FB868B3-9A69-4488-9AD7-F6AFF9C94BF1}" type="sibTrans" cxnId="{E91EC5DB-B4EF-48E7-BB7C-211710675D8F}">
      <dgm:prSet custT="1">
        <dgm:style>
          <a:lnRef idx="2">
            <a:schemeClr val="accent2">
              <a:shade val="50000"/>
            </a:schemeClr>
          </a:lnRef>
          <a:fillRef idx="1">
            <a:schemeClr val="accent2"/>
          </a:fillRef>
          <a:effectRef idx="0">
            <a:schemeClr val="accent2"/>
          </a:effectRef>
          <a:fontRef idx="minor">
            <a:schemeClr val="lt1"/>
          </a:fontRef>
        </dgm:style>
      </dgm:prSet>
      <dgm:spPr/>
      <dgm:t>
        <a:bodyPr rIns="0"/>
        <a:lstStyle/>
        <a:p>
          <a:endParaRPr lang="en-US" sz="1500"/>
        </a:p>
      </dgm:t>
    </dgm:pt>
    <dgm:pt modelId="{C90CCB17-A2A0-42D9-9C90-48157F3BCC82}">
      <dgm:prSet custT="1"/>
      <dgm:spPr/>
      <dgm:t>
        <a:bodyPr/>
        <a:lstStyle/>
        <a:p>
          <a:r>
            <a:rPr lang="en-US" sz="1200"/>
            <a:t>Interviews in the EAs</a:t>
          </a:r>
        </a:p>
      </dgm:t>
    </dgm:pt>
    <dgm:pt modelId="{7B917BFD-8095-4E4D-B356-5881D295FF00}" type="parTrans" cxnId="{1D5F373C-3048-4850-AE30-34D2BE971B5C}">
      <dgm:prSet/>
      <dgm:spPr/>
      <dgm:t>
        <a:bodyPr/>
        <a:lstStyle/>
        <a:p>
          <a:endParaRPr lang="en-US" sz="1500"/>
        </a:p>
      </dgm:t>
    </dgm:pt>
    <dgm:pt modelId="{5D78F4D2-42A0-4782-8B2E-3F48EA5C5444}" type="sibTrans" cxnId="{1D5F373C-3048-4850-AE30-34D2BE971B5C}">
      <dgm:prSet/>
      <dgm:spPr/>
      <dgm:t>
        <a:bodyPr/>
        <a:lstStyle/>
        <a:p>
          <a:endParaRPr lang="en-US" sz="1500"/>
        </a:p>
      </dgm:t>
    </dgm:pt>
    <dgm:pt modelId="{C54AF20D-1C11-4EEC-9B6B-04B413A083F9}" type="pres">
      <dgm:prSet presAssocID="{A61E4080-69C7-4607-B8C9-63DF20079806}" presName="Name0" presStyleCnt="0">
        <dgm:presLayoutVars>
          <dgm:dir/>
          <dgm:resizeHandles val="exact"/>
        </dgm:presLayoutVars>
      </dgm:prSet>
      <dgm:spPr/>
    </dgm:pt>
    <dgm:pt modelId="{E12FCC99-C9A6-4317-988E-C238E74B3D80}" type="pres">
      <dgm:prSet presAssocID="{3166A187-086B-4850-B435-559FFA6F96E5}" presName="composite" presStyleCnt="0"/>
      <dgm:spPr/>
    </dgm:pt>
    <dgm:pt modelId="{C5AB75AF-2AAF-453B-85D9-76CC6C79BD71}" type="pres">
      <dgm:prSet presAssocID="{3166A187-086B-4850-B435-559FFA6F96E5}" presName="imagSh" presStyleLbl="bgImgPlace1" presStyleIdx="0" presStyleCnt="5" custScaleX="135483" custScaleY="120087"/>
      <dgm:spPr>
        <a:blipFill rotWithShape="1">
          <a:blip xmlns:r="http://schemas.openxmlformats.org/officeDocument/2006/relationships" r:embed="rId1"/>
          <a:srcRect/>
          <a:stretch>
            <a:fillRect l="-32000" r="-32000"/>
          </a:stretch>
        </a:blipFill>
      </dgm:spPr>
    </dgm:pt>
    <dgm:pt modelId="{C420CD19-684D-470C-B22D-3F87497C5E85}" type="pres">
      <dgm:prSet presAssocID="{3166A187-086B-4850-B435-559FFA6F96E5}" presName="txNode" presStyleLbl="node1" presStyleIdx="0" presStyleCnt="5" custScaleY="52979">
        <dgm:presLayoutVars>
          <dgm:bulletEnabled val="1"/>
        </dgm:presLayoutVars>
      </dgm:prSet>
      <dgm:spPr/>
    </dgm:pt>
    <dgm:pt modelId="{427D0753-F091-4BD1-B7DD-9AE44ACD7D65}" type="pres">
      <dgm:prSet presAssocID="{3FAC6FC2-A103-488D-97F8-0F0C4B68C339}" presName="sibTrans" presStyleLbl="sibTrans2D1" presStyleIdx="0" presStyleCnt="4" custScaleX="210449" custScaleY="63937"/>
      <dgm:spPr/>
    </dgm:pt>
    <dgm:pt modelId="{CF23068D-FF37-4608-8460-B35A6EE12855}" type="pres">
      <dgm:prSet presAssocID="{3FAC6FC2-A103-488D-97F8-0F0C4B68C339}" presName="connTx" presStyleLbl="sibTrans2D1" presStyleIdx="0" presStyleCnt="4"/>
      <dgm:spPr/>
    </dgm:pt>
    <dgm:pt modelId="{75FF1345-0D17-4FE6-B4A5-E3C3B5E02E87}" type="pres">
      <dgm:prSet presAssocID="{96CD1783-66BF-4D24-A896-3B5468A0A4A7}" presName="composite" presStyleCnt="0"/>
      <dgm:spPr/>
    </dgm:pt>
    <dgm:pt modelId="{E801771B-1E04-44EB-9433-7E9520AA7032}" type="pres">
      <dgm:prSet presAssocID="{96CD1783-66BF-4D24-A896-3B5468A0A4A7}" presName="imagSh" presStyleLbl="bgImgPlace1" presStyleIdx="1" presStyleCnt="5" custScaleX="135483" custScaleY="120087"/>
      <dgm:spPr>
        <a:blipFill rotWithShape="1">
          <a:blip xmlns:r="http://schemas.openxmlformats.org/officeDocument/2006/relationships" r:embed="rId2" cstate="email">
            <a:extLst>
              <a:ext uri="{28A0092B-C50C-407E-A947-70E740481C1C}">
                <a14:useLocalDpi xmlns:a14="http://schemas.microsoft.com/office/drawing/2010/main"/>
              </a:ext>
            </a:extLst>
          </a:blip>
          <a:srcRect/>
          <a:stretch>
            <a:fillRect l="-17000" r="-17000"/>
          </a:stretch>
        </a:blipFill>
      </dgm:spPr>
    </dgm:pt>
    <dgm:pt modelId="{0448342A-7724-46C6-BA95-0E82C49FC0C3}" type="pres">
      <dgm:prSet presAssocID="{96CD1783-66BF-4D24-A896-3B5468A0A4A7}" presName="txNode" presStyleLbl="node1" presStyleIdx="1" presStyleCnt="5" custScaleY="74378">
        <dgm:presLayoutVars>
          <dgm:bulletEnabled val="1"/>
        </dgm:presLayoutVars>
      </dgm:prSet>
      <dgm:spPr/>
    </dgm:pt>
    <dgm:pt modelId="{EC405076-110C-4DB4-9136-E7A5A80176BE}" type="pres">
      <dgm:prSet presAssocID="{E0C37602-0A97-4996-82BC-58039A6BAEDE}" presName="sibTrans" presStyleLbl="sibTrans2D1" presStyleIdx="1" presStyleCnt="4" custScaleX="210449" custScaleY="63937"/>
      <dgm:spPr/>
    </dgm:pt>
    <dgm:pt modelId="{5CAED3C7-FB7F-4C98-B723-C5CBCBD2F277}" type="pres">
      <dgm:prSet presAssocID="{E0C37602-0A97-4996-82BC-58039A6BAEDE}" presName="connTx" presStyleLbl="sibTrans2D1" presStyleIdx="1" presStyleCnt="4"/>
      <dgm:spPr/>
    </dgm:pt>
    <dgm:pt modelId="{C0B4054E-8937-46B6-A7EF-AE5808D24738}" type="pres">
      <dgm:prSet presAssocID="{E683BD60-E2AB-480F-8FA1-01F79BBB0106}" presName="composite" presStyleCnt="0"/>
      <dgm:spPr/>
    </dgm:pt>
    <dgm:pt modelId="{FBA7DD45-9BCE-43A3-95A3-590D56C8014D}" type="pres">
      <dgm:prSet presAssocID="{E683BD60-E2AB-480F-8FA1-01F79BBB0106}" presName="imagSh" presStyleLbl="bgImgPlace1" presStyleIdx="2" presStyleCnt="5" custScaleX="135483" custScaleY="120087"/>
      <dgm:spPr>
        <a:blipFill rotWithShape="1">
          <a:blip xmlns:r="http://schemas.openxmlformats.org/officeDocument/2006/relationships" r:embed="rId3"/>
          <a:srcRect/>
          <a:stretch>
            <a:fillRect l="-12000" r="-12000"/>
          </a:stretch>
        </a:blipFill>
      </dgm:spPr>
    </dgm:pt>
    <dgm:pt modelId="{D24839E6-F8EE-4603-AF59-5A36600BC1BA}" type="pres">
      <dgm:prSet presAssocID="{E683BD60-E2AB-480F-8FA1-01F79BBB0106}" presName="txNode" presStyleLbl="node1" presStyleIdx="2" presStyleCnt="5" custScaleY="67474">
        <dgm:presLayoutVars>
          <dgm:bulletEnabled val="1"/>
        </dgm:presLayoutVars>
      </dgm:prSet>
      <dgm:spPr/>
    </dgm:pt>
    <dgm:pt modelId="{2BADC08B-7274-41FA-8E32-1F30EF4B1956}" type="pres">
      <dgm:prSet presAssocID="{1F733969-1DCE-40FB-84EA-B0621AB54ABB}" presName="sibTrans" presStyleLbl="sibTrans2D1" presStyleIdx="2" presStyleCnt="4" custScaleX="210449" custScaleY="63937"/>
      <dgm:spPr/>
    </dgm:pt>
    <dgm:pt modelId="{96C7D712-4C5F-420D-B53A-E0D279699828}" type="pres">
      <dgm:prSet presAssocID="{1F733969-1DCE-40FB-84EA-B0621AB54ABB}" presName="connTx" presStyleLbl="sibTrans2D1" presStyleIdx="2" presStyleCnt="4"/>
      <dgm:spPr/>
    </dgm:pt>
    <dgm:pt modelId="{063051C7-700B-4461-8AC4-4C538C20A596}" type="pres">
      <dgm:prSet presAssocID="{31034A70-70EF-4063-A657-88504DE2572F}" presName="composite" presStyleCnt="0"/>
      <dgm:spPr/>
    </dgm:pt>
    <dgm:pt modelId="{A19E9E50-BF14-4904-92F7-79D7715E14EA}" type="pres">
      <dgm:prSet presAssocID="{31034A70-70EF-4063-A657-88504DE2572F}" presName="imagSh" presStyleLbl="bgImgPlace1" presStyleIdx="3" presStyleCnt="5" custScaleX="135483" custScaleY="120087"/>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8058" t="-4429" r="-8058" b="-4429"/>
          </a:stretch>
        </a:blipFill>
      </dgm:spPr>
    </dgm:pt>
    <dgm:pt modelId="{66CFD913-4CC7-4A27-A3C3-5064E7983301}" type="pres">
      <dgm:prSet presAssocID="{31034A70-70EF-4063-A657-88504DE2572F}" presName="txNode" presStyleLbl="node1" presStyleIdx="3" presStyleCnt="5" custScaleY="64796">
        <dgm:presLayoutVars>
          <dgm:bulletEnabled val="1"/>
        </dgm:presLayoutVars>
      </dgm:prSet>
      <dgm:spPr/>
    </dgm:pt>
    <dgm:pt modelId="{00C14EDC-CE66-4603-9E0C-3CCD342BE9E4}" type="pres">
      <dgm:prSet presAssocID="{5FB868B3-9A69-4488-9AD7-F6AFF9C94BF1}" presName="sibTrans" presStyleLbl="sibTrans2D1" presStyleIdx="3" presStyleCnt="4" custScaleX="210449" custScaleY="63937"/>
      <dgm:spPr/>
    </dgm:pt>
    <dgm:pt modelId="{D1D40CF1-E461-4179-8CB3-9EFF97D0D7D8}" type="pres">
      <dgm:prSet presAssocID="{5FB868B3-9A69-4488-9AD7-F6AFF9C94BF1}" presName="connTx" presStyleLbl="sibTrans2D1" presStyleIdx="3" presStyleCnt="4"/>
      <dgm:spPr/>
    </dgm:pt>
    <dgm:pt modelId="{38BAE9E6-AA79-41A7-90F5-BE0BD87C1229}" type="pres">
      <dgm:prSet presAssocID="{C90CCB17-A2A0-42D9-9C90-48157F3BCC82}" presName="composite" presStyleCnt="0"/>
      <dgm:spPr/>
    </dgm:pt>
    <dgm:pt modelId="{A8D5DAB4-BF3D-4FCF-A4D2-23A6C023FE90}" type="pres">
      <dgm:prSet presAssocID="{C90CCB17-A2A0-42D9-9C90-48157F3BCC82}" presName="imagSh" presStyleLbl="bgImgPlace1" presStyleIdx="4" presStyleCnt="5" custScaleX="135483" custScaleY="120087"/>
      <dgm:spPr>
        <a:blipFill rotWithShape="1">
          <a:blip xmlns:r="http://schemas.openxmlformats.org/officeDocument/2006/relationships" r:embed="rId5"/>
          <a:srcRect/>
          <a:stretch>
            <a:fillRect l="-1000" r="-1000"/>
          </a:stretch>
        </a:blipFill>
      </dgm:spPr>
    </dgm:pt>
    <dgm:pt modelId="{F779B523-46CE-4C7A-ACB2-83555182EBEF}" type="pres">
      <dgm:prSet presAssocID="{C90CCB17-A2A0-42D9-9C90-48157F3BCC82}" presName="txNode" presStyleLbl="node1" presStyleIdx="4" presStyleCnt="5" custScaleY="57854">
        <dgm:presLayoutVars>
          <dgm:bulletEnabled val="1"/>
        </dgm:presLayoutVars>
      </dgm:prSet>
      <dgm:spPr/>
    </dgm:pt>
  </dgm:ptLst>
  <dgm:cxnLst>
    <dgm:cxn modelId="{4D720810-4494-49F0-993C-27830622820E}" type="presOf" srcId="{C90CCB17-A2A0-42D9-9C90-48157F3BCC82}" destId="{F779B523-46CE-4C7A-ACB2-83555182EBEF}" srcOrd="0" destOrd="0" presId="urn:microsoft.com/office/officeart/2005/8/layout/hProcess10"/>
    <dgm:cxn modelId="{AAEB2815-3218-44D5-94AB-EFC6A979C120}" type="presOf" srcId="{96CD1783-66BF-4D24-A896-3B5468A0A4A7}" destId="{0448342A-7724-46C6-BA95-0E82C49FC0C3}" srcOrd="0" destOrd="0" presId="urn:microsoft.com/office/officeart/2005/8/layout/hProcess10"/>
    <dgm:cxn modelId="{EEB27F1A-5812-4634-A276-BEF2D4959EBE}" type="presOf" srcId="{3FAC6FC2-A103-488D-97F8-0F0C4B68C339}" destId="{427D0753-F091-4BD1-B7DD-9AE44ACD7D65}" srcOrd="0" destOrd="0" presId="urn:microsoft.com/office/officeart/2005/8/layout/hProcess10"/>
    <dgm:cxn modelId="{FC70D021-8914-4F94-A90F-C0EF5172FCC9}" type="presOf" srcId="{3FAC6FC2-A103-488D-97F8-0F0C4B68C339}" destId="{CF23068D-FF37-4608-8460-B35A6EE12855}" srcOrd="1" destOrd="0" presId="urn:microsoft.com/office/officeart/2005/8/layout/hProcess10"/>
    <dgm:cxn modelId="{E7906E31-123D-4C4B-BF03-C1C94E5F9921}" type="presOf" srcId="{1F733969-1DCE-40FB-84EA-B0621AB54ABB}" destId="{2BADC08B-7274-41FA-8E32-1F30EF4B1956}" srcOrd="0" destOrd="0" presId="urn:microsoft.com/office/officeart/2005/8/layout/hProcess10"/>
    <dgm:cxn modelId="{08389337-56A1-4104-A411-0646EE09CCF2}" type="presOf" srcId="{1F733969-1DCE-40FB-84EA-B0621AB54ABB}" destId="{96C7D712-4C5F-420D-B53A-E0D279699828}" srcOrd="1" destOrd="0" presId="urn:microsoft.com/office/officeart/2005/8/layout/hProcess10"/>
    <dgm:cxn modelId="{1D5F373C-3048-4850-AE30-34D2BE971B5C}" srcId="{A61E4080-69C7-4607-B8C9-63DF20079806}" destId="{C90CCB17-A2A0-42D9-9C90-48157F3BCC82}" srcOrd="4" destOrd="0" parTransId="{7B917BFD-8095-4E4D-B356-5881D295FF00}" sibTransId="{5D78F4D2-42A0-4782-8B2E-3F48EA5C5444}"/>
    <dgm:cxn modelId="{F6288643-7497-4BF9-A317-2E0CF58E40EB}" type="presOf" srcId="{31034A70-70EF-4063-A657-88504DE2572F}" destId="{66CFD913-4CC7-4A27-A3C3-5064E7983301}" srcOrd="0" destOrd="0" presId="urn:microsoft.com/office/officeart/2005/8/layout/hProcess10"/>
    <dgm:cxn modelId="{77C6DB44-3123-4350-9AD7-3DD26ED378B3}" srcId="{A61E4080-69C7-4607-B8C9-63DF20079806}" destId="{96CD1783-66BF-4D24-A896-3B5468A0A4A7}" srcOrd="1" destOrd="0" parTransId="{CCB3AB4E-8BDA-4077-8B5A-6FA8CB03A64B}" sibTransId="{E0C37602-0A97-4996-82BC-58039A6BAEDE}"/>
    <dgm:cxn modelId="{36387F6A-A49C-45CD-AD62-B6DC9A1ABB94}" srcId="{A61E4080-69C7-4607-B8C9-63DF20079806}" destId="{3166A187-086B-4850-B435-559FFA6F96E5}" srcOrd="0" destOrd="0" parTransId="{9E4143B6-BCE5-4605-B268-BBF5206ABFEB}" sibTransId="{3FAC6FC2-A103-488D-97F8-0F0C4B68C339}"/>
    <dgm:cxn modelId="{843BF974-EE7B-4EA6-8FA2-822EF9FAB309}" type="presOf" srcId="{A61E4080-69C7-4607-B8C9-63DF20079806}" destId="{C54AF20D-1C11-4EEC-9B6B-04B413A083F9}" srcOrd="0" destOrd="0" presId="urn:microsoft.com/office/officeart/2005/8/layout/hProcess10"/>
    <dgm:cxn modelId="{1FBEED88-B283-4F61-BB3D-7497E3B6CEF4}" type="presOf" srcId="{5FB868B3-9A69-4488-9AD7-F6AFF9C94BF1}" destId="{00C14EDC-CE66-4603-9E0C-3CCD342BE9E4}" srcOrd="0" destOrd="0" presId="urn:microsoft.com/office/officeart/2005/8/layout/hProcess10"/>
    <dgm:cxn modelId="{2C9A36C1-4F82-4880-909A-129455F56D28}" type="presOf" srcId="{E0C37602-0A97-4996-82BC-58039A6BAEDE}" destId="{EC405076-110C-4DB4-9136-E7A5A80176BE}" srcOrd="0" destOrd="0" presId="urn:microsoft.com/office/officeart/2005/8/layout/hProcess10"/>
    <dgm:cxn modelId="{276488C7-F1C5-4A22-81C5-6D217FF2884C}" srcId="{A61E4080-69C7-4607-B8C9-63DF20079806}" destId="{E683BD60-E2AB-480F-8FA1-01F79BBB0106}" srcOrd="2" destOrd="0" parTransId="{2FA31B6E-A0FA-41CE-B311-0685D0A172C1}" sibTransId="{1F733969-1DCE-40FB-84EA-B0621AB54ABB}"/>
    <dgm:cxn modelId="{58B6C8D7-8DA7-45E0-8E36-60B97A590429}" type="presOf" srcId="{5FB868B3-9A69-4488-9AD7-F6AFF9C94BF1}" destId="{D1D40CF1-E461-4179-8CB3-9EFF97D0D7D8}" srcOrd="1" destOrd="0" presId="urn:microsoft.com/office/officeart/2005/8/layout/hProcess10"/>
    <dgm:cxn modelId="{E91EC5DB-B4EF-48E7-BB7C-211710675D8F}" srcId="{A61E4080-69C7-4607-B8C9-63DF20079806}" destId="{31034A70-70EF-4063-A657-88504DE2572F}" srcOrd="3" destOrd="0" parTransId="{777B98B5-86FA-4A5D-8CF6-47952F0BFE28}" sibTransId="{5FB868B3-9A69-4488-9AD7-F6AFF9C94BF1}"/>
    <dgm:cxn modelId="{7839C2DD-F3B9-4BAE-8E7D-F38006722D17}" type="presOf" srcId="{3166A187-086B-4850-B435-559FFA6F96E5}" destId="{C420CD19-684D-470C-B22D-3F87497C5E85}" srcOrd="0" destOrd="0" presId="urn:microsoft.com/office/officeart/2005/8/layout/hProcess10"/>
    <dgm:cxn modelId="{B14D31ED-AF86-405B-906B-F9705E2F19BA}" type="presOf" srcId="{E683BD60-E2AB-480F-8FA1-01F79BBB0106}" destId="{D24839E6-F8EE-4603-AF59-5A36600BC1BA}" srcOrd="0" destOrd="0" presId="urn:microsoft.com/office/officeart/2005/8/layout/hProcess10"/>
    <dgm:cxn modelId="{53F61BF5-F87F-4DA0-AFBB-4B0C09E13CB8}" type="presOf" srcId="{E0C37602-0A97-4996-82BC-58039A6BAEDE}" destId="{5CAED3C7-FB7F-4C98-B723-C5CBCBD2F277}" srcOrd="1" destOrd="0" presId="urn:microsoft.com/office/officeart/2005/8/layout/hProcess10"/>
    <dgm:cxn modelId="{D8728EDB-729A-4FED-AA18-356282231507}" type="presParOf" srcId="{C54AF20D-1C11-4EEC-9B6B-04B413A083F9}" destId="{E12FCC99-C9A6-4317-988E-C238E74B3D80}" srcOrd="0" destOrd="0" presId="urn:microsoft.com/office/officeart/2005/8/layout/hProcess10"/>
    <dgm:cxn modelId="{BE54E4C5-C24F-4E97-9F42-CD3C980F3986}" type="presParOf" srcId="{E12FCC99-C9A6-4317-988E-C238E74B3D80}" destId="{C5AB75AF-2AAF-453B-85D9-76CC6C79BD71}" srcOrd="0" destOrd="0" presId="urn:microsoft.com/office/officeart/2005/8/layout/hProcess10"/>
    <dgm:cxn modelId="{1E5055F1-8946-4D02-B2D1-4009C17BE115}" type="presParOf" srcId="{E12FCC99-C9A6-4317-988E-C238E74B3D80}" destId="{C420CD19-684D-470C-B22D-3F87497C5E85}" srcOrd="1" destOrd="0" presId="urn:microsoft.com/office/officeart/2005/8/layout/hProcess10"/>
    <dgm:cxn modelId="{5604C271-D832-4312-809D-A0C710CF8BB3}" type="presParOf" srcId="{C54AF20D-1C11-4EEC-9B6B-04B413A083F9}" destId="{427D0753-F091-4BD1-B7DD-9AE44ACD7D65}" srcOrd="1" destOrd="0" presId="urn:microsoft.com/office/officeart/2005/8/layout/hProcess10"/>
    <dgm:cxn modelId="{BC17CC36-E209-45DF-9C5B-970244BC178E}" type="presParOf" srcId="{427D0753-F091-4BD1-B7DD-9AE44ACD7D65}" destId="{CF23068D-FF37-4608-8460-B35A6EE12855}" srcOrd="0" destOrd="0" presId="urn:microsoft.com/office/officeart/2005/8/layout/hProcess10"/>
    <dgm:cxn modelId="{F6F14B03-2060-43C8-B3A7-FDCC5CACD1FE}" type="presParOf" srcId="{C54AF20D-1C11-4EEC-9B6B-04B413A083F9}" destId="{75FF1345-0D17-4FE6-B4A5-E3C3B5E02E87}" srcOrd="2" destOrd="0" presId="urn:microsoft.com/office/officeart/2005/8/layout/hProcess10"/>
    <dgm:cxn modelId="{294C49A1-FE0C-478B-9B52-F35B34417C7A}" type="presParOf" srcId="{75FF1345-0D17-4FE6-B4A5-E3C3B5E02E87}" destId="{E801771B-1E04-44EB-9433-7E9520AA7032}" srcOrd="0" destOrd="0" presId="urn:microsoft.com/office/officeart/2005/8/layout/hProcess10"/>
    <dgm:cxn modelId="{390A784A-F20D-4178-B14C-FBE9567E0C4C}" type="presParOf" srcId="{75FF1345-0D17-4FE6-B4A5-E3C3B5E02E87}" destId="{0448342A-7724-46C6-BA95-0E82C49FC0C3}" srcOrd="1" destOrd="0" presId="urn:microsoft.com/office/officeart/2005/8/layout/hProcess10"/>
    <dgm:cxn modelId="{C998A2D3-0484-4E96-AF5A-153B1B2CB1D0}" type="presParOf" srcId="{C54AF20D-1C11-4EEC-9B6B-04B413A083F9}" destId="{EC405076-110C-4DB4-9136-E7A5A80176BE}" srcOrd="3" destOrd="0" presId="urn:microsoft.com/office/officeart/2005/8/layout/hProcess10"/>
    <dgm:cxn modelId="{22925697-BD16-4C20-84A0-3B6B0DD9CB51}" type="presParOf" srcId="{EC405076-110C-4DB4-9136-E7A5A80176BE}" destId="{5CAED3C7-FB7F-4C98-B723-C5CBCBD2F277}" srcOrd="0" destOrd="0" presId="urn:microsoft.com/office/officeart/2005/8/layout/hProcess10"/>
    <dgm:cxn modelId="{75570090-D640-4C8D-A980-A7E814E25C36}" type="presParOf" srcId="{C54AF20D-1C11-4EEC-9B6B-04B413A083F9}" destId="{C0B4054E-8937-46B6-A7EF-AE5808D24738}" srcOrd="4" destOrd="0" presId="urn:microsoft.com/office/officeart/2005/8/layout/hProcess10"/>
    <dgm:cxn modelId="{E22AAC2A-C5D4-43F1-B00B-7582984BA055}" type="presParOf" srcId="{C0B4054E-8937-46B6-A7EF-AE5808D24738}" destId="{FBA7DD45-9BCE-43A3-95A3-590D56C8014D}" srcOrd="0" destOrd="0" presId="urn:microsoft.com/office/officeart/2005/8/layout/hProcess10"/>
    <dgm:cxn modelId="{2B0E2BA8-35F0-4FA1-AEC8-FD58FE2BB789}" type="presParOf" srcId="{C0B4054E-8937-46B6-A7EF-AE5808D24738}" destId="{D24839E6-F8EE-4603-AF59-5A36600BC1BA}" srcOrd="1" destOrd="0" presId="urn:microsoft.com/office/officeart/2005/8/layout/hProcess10"/>
    <dgm:cxn modelId="{D6FD18ED-A14B-43C7-AA0F-DD0F25133135}" type="presParOf" srcId="{C54AF20D-1C11-4EEC-9B6B-04B413A083F9}" destId="{2BADC08B-7274-41FA-8E32-1F30EF4B1956}" srcOrd="5" destOrd="0" presId="urn:microsoft.com/office/officeart/2005/8/layout/hProcess10"/>
    <dgm:cxn modelId="{972998B8-7AA7-401F-A6E6-DAFFC2ACF59E}" type="presParOf" srcId="{2BADC08B-7274-41FA-8E32-1F30EF4B1956}" destId="{96C7D712-4C5F-420D-B53A-E0D279699828}" srcOrd="0" destOrd="0" presId="urn:microsoft.com/office/officeart/2005/8/layout/hProcess10"/>
    <dgm:cxn modelId="{D8E594FB-131A-45F5-9CC9-AB94DECD4BEF}" type="presParOf" srcId="{C54AF20D-1C11-4EEC-9B6B-04B413A083F9}" destId="{063051C7-700B-4461-8AC4-4C538C20A596}" srcOrd="6" destOrd="0" presId="urn:microsoft.com/office/officeart/2005/8/layout/hProcess10"/>
    <dgm:cxn modelId="{B75B74A8-F83D-4ED5-B35F-EAD44285FF80}" type="presParOf" srcId="{063051C7-700B-4461-8AC4-4C538C20A596}" destId="{A19E9E50-BF14-4904-92F7-79D7715E14EA}" srcOrd="0" destOrd="0" presId="urn:microsoft.com/office/officeart/2005/8/layout/hProcess10"/>
    <dgm:cxn modelId="{49480D16-B8B0-4FE5-82D2-FA7D95207F80}" type="presParOf" srcId="{063051C7-700B-4461-8AC4-4C538C20A596}" destId="{66CFD913-4CC7-4A27-A3C3-5064E7983301}" srcOrd="1" destOrd="0" presId="urn:microsoft.com/office/officeart/2005/8/layout/hProcess10"/>
    <dgm:cxn modelId="{E3D89B1F-2925-4F30-B82D-3F7662E697A7}" type="presParOf" srcId="{C54AF20D-1C11-4EEC-9B6B-04B413A083F9}" destId="{00C14EDC-CE66-4603-9E0C-3CCD342BE9E4}" srcOrd="7" destOrd="0" presId="urn:microsoft.com/office/officeart/2005/8/layout/hProcess10"/>
    <dgm:cxn modelId="{7B8F7AC6-C887-4D33-ADFA-50AA6B8919DB}" type="presParOf" srcId="{00C14EDC-CE66-4603-9E0C-3CCD342BE9E4}" destId="{D1D40CF1-E461-4179-8CB3-9EFF97D0D7D8}" srcOrd="0" destOrd="0" presId="urn:microsoft.com/office/officeart/2005/8/layout/hProcess10"/>
    <dgm:cxn modelId="{B2BF95CA-5254-4918-83AC-377439AC2983}" type="presParOf" srcId="{C54AF20D-1C11-4EEC-9B6B-04B413A083F9}" destId="{38BAE9E6-AA79-41A7-90F5-BE0BD87C1229}" srcOrd="8" destOrd="0" presId="urn:microsoft.com/office/officeart/2005/8/layout/hProcess10"/>
    <dgm:cxn modelId="{6003CAAC-78C9-425F-AAAC-871FDE4DB970}" type="presParOf" srcId="{38BAE9E6-AA79-41A7-90F5-BE0BD87C1229}" destId="{A8D5DAB4-BF3D-4FCF-A4D2-23A6C023FE90}" srcOrd="0" destOrd="0" presId="urn:microsoft.com/office/officeart/2005/8/layout/hProcess10"/>
    <dgm:cxn modelId="{A0C6649C-ABB1-4B31-A8E5-DF2B6FAE8705}" type="presParOf" srcId="{38BAE9E6-AA79-41A7-90F5-BE0BD87C1229}" destId="{F779B523-46CE-4C7A-ACB2-83555182EBEF}" srcOrd="1" destOrd="0" presId="urn:microsoft.com/office/officeart/2005/8/layout/hProcess10"/>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4E6962-887A-4532-914F-7A78E21ED23C}">
      <dsp:nvSpPr>
        <dsp:cNvPr id="0" name=""/>
        <dsp:cNvSpPr/>
      </dsp:nvSpPr>
      <dsp:spPr>
        <a:xfrm>
          <a:off x="0" y="1562"/>
          <a:ext cx="2361896"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1FAA49DB-47C1-4F71-81B1-53E887C2F6B1}">
      <dsp:nvSpPr>
        <dsp:cNvPr id="0" name=""/>
        <dsp:cNvSpPr/>
      </dsp:nvSpPr>
      <dsp:spPr>
        <a:xfrm>
          <a:off x="0" y="1562"/>
          <a:ext cx="2361896" cy="53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solidFill>
                <a:schemeClr val="accent3"/>
              </a:solidFill>
            </a:rPr>
            <a:t>Purpose</a:t>
          </a:r>
        </a:p>
      </dsp:txBody>
      <dsp:txXfrm>
        <a:off x="0" y="1562"/>
        <a:ext cx="2361896" cy="532879"/>
      </dsp:txXfrm>
    </dsp:sp>
    <dsp:sp modelId="{A347FA53-5B8E-40C7-B44A-14A5F0030539}">
      <dsp:nvSpPr>
        <dsp:cNvPr id="0" name=""/>
        <dsp:cNvSpPr/>
      </dsp:nvSpPr>
      <dsp:spPr>
        <a:xfrm>
          <a:off x="0" y="534441"/>
          <a:ext cx="2361896"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EEA23F13-384A-4111-A38D-A658A405CDEB}">
      <dsp:nvSpPr>
        <dsp:cNvPr id="0" name=""/>
        <dsp:cNvSpPr/>
      </dsp:nvSpPr>
      <dsp:spPr>
        <a:xfrm>
          <a:off x="0" y="534441"/>
          <a:ext cx="2361896" cy="53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solidFill>
                <a:schemeClr val="accent3"/>
              </a:solidFill>
            </a:rPr>
            <a:t>Key Takeaways</a:t>
          </a:r>
        </a:p>
      </dsp:txBody>
      <dsp:txXfrm>
        <a:off x="0" y="534441"/>
        <a:ext cx="2361896" cy="532879"/>
      </dsp:txXfrm>
    </dsp:sp>
    <dsp:sp modelId="{1A8AE81C-874B-4C25-9F19-435BD803A8D4}">
      <dsp:nvSpPr>
        <dsp:cNvPr id="0" name=""/>
        <dsp:cNvSpPr/>
      </dsp:nvSpPr>
      <dsp:spPr>
        <a:xfrm>
          <a:off x="0" y="1067320"/>
          <a:ext cx="2361896"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BBAC5C99-62E3-436F-AF56-E6811F01ACDD}">
      <dsp:nvSpPr>
        <dsp:cNvPr id="0" name=""/>
        <dsp:cNvSpPr/>
      </dsp:nvSpPr>
      <dsp:spPr>
        <a:xfrm>
          <a:off x="0" y="1067320"/>
          <a:ext cx="2361896" cy="53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solidFill>
                <a:schemeClr val="accent3"/>
              </a:solidFill>
            </a:rPr>
            <a:t>Methods</a:t>
          </a:r>
        </a:p>
      </dsp:txBody>
      <dsp:txXfrm>
        <a:off x="0" y="1067320"/>
        <a:ext cx="2361896" cy="532879"/>
      </dsp:txXfrm>
    </dsp:sp>
    <dsp:sp modelId="{01BFD827-AE71-47AA-B016-2F1912F80722}">
      <dsp:nvSpPr>
        <dsp:cNvPr id="0" name=""/>
        <dsp:cNvSpPr/>
      </dsp:nvSpPr>
      <dsp:spPr>
        <a:xfrm>
          <a:off x="0" y="1600200"/>
          <a:ext cx="2361896"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27263DB0-19DE-443F-8E67-239CE0CFABAD}">
      <dsp:nvSpPr>
        <dsp:cNvPr id="0" name=""/>
        <dsp:cNvSpPr/>
      </dsp:nvSpPr>
      <dsp:spPr>
        <a:xfrm>
          <a:off x="0" y="1600200"/>
          <a:ext cx="2361896" cy="53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solidFill>
                <a:schemeClr val="accent3"/>
              </a:solidFill>
            </a:rPr>
            <a:t>Findings</a:t>
          </a:r>
        </a:p>
      </dsp:txBody>
      <dsp:txXfrm>
        <a:off x="0" y="1600200"/>
        <a:ext cx="2361896" cy="532879"/>
      </dsp:txXfrm>
    </dsp:sp>
    <dsp:sp modelId="{F242A634-AB8E-4445-B01F-8FE71A69E38D}">
      <dsp:nvSpPr>
        <dsp:cNvPr id="0" name=""/>
        <dsp:cNvSpPr/>
      </dsp:nvSpPr>
      <dsp:spPr>
        <a:xfrm>
          <a:off x="0" y="2133079"/>
          <a:ext cx="2361896"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FE07A330-A1C2-424D-A6FA-840B4F4AAA59}">
      <dsp:nvSpPr>
        <dsp:cNvPr id="0" name=""/>
        <dsp:cNvSpPr/>
      </dsp:nvSpPr>
      <dsp:spPr>
        <a:xfrm>
          <a:off x="0" y="2133079"/>
          <a:ext cx="2361896" cy="53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solidFill>
                <a:schemeClr val="accent3"/>
              </a:solidFill>
            </a:rPr>
            <a:t>Discussion</a:t>
          </a:r>
        </a:p>
      </dsp:txBody>
      <dsp:txXfrm>
        <a:off x="0" y="2133079"/>
        <a:ext cx="2361896" cy="532879"/>
      </dsp:txXfrm>
    </dsp:sp>
    <dsp:sp modelId="{5E66A65E-00C1-4C28-A5D0-11FD609BA43D}">
      <dsp:nvSpPr>
        <dsp:cNvPr id="0" name=""/>
        <dsp:cNvSpPr/>
      </dsp:nvSpPr>
      <dsp:spPr>
        <a:xfrm>
          <a:off x="0" y="2665958"/>
          <a:ext cx="2361896"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72B0DD26-2E08-4F0B-B778-2710681399D1}">
      <dsp:nvSpPr>
        <dsp:cNvPr id="0" name=""/>
        <dsp:cNvSpPr/>
      </dsp:nvSpPr>
      <dsp:spPr>
        <a:xfrm>
          <a:off x="0" y="2665958"/>
          <a:ext cx="2361896" cy="53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endParaRPr lang="en-US" sz="2500" kern="1200" dirty="0">
            <a:solidFill>
              <a:schemeClr val="accent3"/>
            </a:solidFill>
          </a:endParaRPr>
        </a:p>
      </dsp:txBody>
      <dsp:txXfrm>
        <a:off x="0" y="2665958"/>
        <a:ext cx="2361896" cy="5328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B75AF-2AAF-453B-85D9-76CC6C79BD71}">
      <dsp:nvSpPr>
        <dsp:cNvPr id="0" name=""/>
        <dsp:cNvSpPr/>
      </dsp:nvSpPr>
      <dsp:spPr>
        <a:xfrm>
          <a:off x="1174" y="376441"/>
          <a:ext cx="1463040" cy="1296783"/>
        </a:xfrm>
        <a:prstGeom prst="roundRect">
          <a:avLst>
            <a:gd name="adj" fmla="val 10000"/>
          </a:avLst>
        </a:prstGeom>
        <a:blipFill rotWithShape="1">
          <a:blip xmlns:r="http://schemas.openxmlformats.org/officeDocument/2006/relationships" r:embed="rId1"/>
          <a:srcRect/>
          <a:stretch>
            <a:fillRect l="-32000" r="-3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20CD19-684D-470C-B22D-3F87497C5E85}">
      <dsp:nvSpPr>
        <dsp:cNvPr id="0" name=""/>
        <dsp:cNvSpPr/>
      </dsp:nvSpPr>
      <dsp:spPr>
        <a:xfrm>
          <a:off x="368552" y="1386703"/>
          <a:ext cx="1079870" cy="57210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Refresher training for supervisors</a:t>
          </a:r>
        </a:p>
      </dsp:txBody>
      <dsp:txXfrm>
        <a:off x="385308" y="1403459"/>
        <a:ext cx="1046358" cy="538592"/>
      </dsp:txXfrm>
    </dsp:sp>
    <dsp:sp modelId="{427D0753-F091-4BD1-B7DD-9AE44ACD7D65}">
      <dsp:nvSpPr>
        <dsp:cNvPr id="0" name=""/>
        <dsp:cNvSpPr/>
      </dsp:nvSpPr>
      <dsp:spPr>
        <a:xfrm rot="21494482">
          <a:off x="1529728" y="912675"/>
          <a:ext cx="308409" cy="16590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529740" y="946619"/>
        <a:ext cx="258638" cy="99542"/>
      </dsp:txXfrm>
    </dsp:sp>
    <dsp:sp modelId="{E801771B-1E04-44EB-9433-7E9520AA7032}">
      <dsp:nvSpPr>
        <dsp:cNvPr id="0" name=""/>
        <dsp:cNvSpPr/>
      </dsp:nvSpPr>
      <dsp:spPr>
        <a:xfrm>
          <a:off x="1882726" y="318671"/>
          <a:ext cx="1463040" cy="1296783"/>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48342A-7724-46C6-BA95-0E82C49FC0C3}">
      <dsp:nvSpPr>
        <dsp:cNvPr id="0" name=""/>
        <dsp:cNvSpPr/>
      </dsp:nvSpPr>
      <dsp:spPr>
        <a:xfrm>
          <a:off x="2250104" y="1213392"/>
          <a:ext cx="1079870" cy="80318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Recruitment &amp; training of enumerators (17/County)</a:t>
          </a:r>
        </a:p>
      </dsp:txBody>
      <dsp:txXfrm>
        <a:off x="2273628" y="1236916"/>
        <a:ext cx="1032822" cy="756137"/>
      </dsp:txXfrm>
    </dsp:sp>
    <dsp:sp modelId="{EC405076-110C-4DB4-9136-E7A5A80176BE}">
      <dsp:nvSpPr>
        <dsp:cNvPr id="0" name=""/>
        <dsp:cNvSpPr/>
      </dsp:nvSpPr>
      <dsp:spPr>
        <a:xfrm rot="34053">
          <a:off x="3411346" y="893534"/>
          <a:ext cx="308279" cy="16590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411347" y="926467"/>
        <a:ext cx="258508" cy="99542"/>
      </dsp:txXfrm>
    </dsp:sp>
    <dsp:sp modelId="{FBA7DD45-9BCE-43A3-95A3-590D56C8014D}">
      <dsp:nvSpPr>
        <dsp:cNvPr id="0" name=""/>
        <dsp:cNvSpPr/>
      </dsp:nvSpPr>
      <dsp:spPr>
        <a:xfrm>
          <a:off x="3764279" y="337309"/>
          <a:ext cx="1463040" cy="1296783"/>
        </a:xfrm>
        <a:prstGeom prst="roundRect">
          <a:avLst>
            <a:gd name="adj" fmla="val 10000"/>
          </a:avLst>
        </a:prstGeom>
        <a:blipFill rotWithShape="1">
          <a:blip xmlns:r="http://schemas.openxmlformats.org/officeDocument/2006/relationships" r:embed="rId3"/>
          <a:srcRect/>
          <a:stretch>
            <a:fillRect l="-12000" r="-1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4839E6-F8EE-4603-AF59-5A36600BC1BA}">
      <dsp:nvSpPr>
        <dsp:cNvPr id="0" name=""/>
        <dsp:cNvSpPr/>
      </dsp:nvSpPr>
      <dsp:spPr>
        <a:xfrm>
          <a:off x="4131657" y="1269307"/>
          <a:ext cx="1079870" cy="72863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Recruited field guides and escorts as needed</a:t>
          </a:r>
        </a:p>
      </dsp:txBody>
      <dsp:txXfrm>
        <a:off x="4152998" y="1290648"/>
        <a:ext cx="1037188" cy="685949"/>
      </dsp:txXfrm>
    </dsp:sp>
    <dsp:sp modelId="{2BADC08B-7274-41FA-8E32-1F30EF4B1956}">
      <dsp:nvSpPr>
        <dsp:cNvPr id="0" name=""/>
        <dsp:cNvSpPr/>
      </dsp:nvSpPr>
      <dsp:spPr>
        <a:xfrm rot="13209">
          <a:off x="5292905" y="906405"/>
          <a:ext cx="308266" cy="16590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292905" y="939489"/>
        <a:ext cx="258495" cy="99542"/>
      </dsp:txXfrm>
    </dsp:sp>
    <dsp:sp modelId="{A19E9E50-BF14-4904-92F7-79D7715E14EA}">
      <dsp:nvSpPr>
        <dsp:cNvPr id="0" name=""/>
        <dsp:cNvSpPr/>
      </dsp:nvSpPr>
      <dsp:spPr>
        <a:xfrm>
          <a:off x="5645832" y="344539"/>
          <a:ext cx="1463040" cy="1296783"/>
        </a:xfrm>
        <a:prstGeom prst="roundRect">
          <a:avLst>
            <a:gd name="adj" fmla="val 10000"/>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8058" t="-4429" r="-8058" b="-4429"/>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CFD913-4CC7-4A27-A3C3-5064E7983301}">
      <dsp:nvSpPr>
        <dsp:cNvPr id="0" name=""/>
        <dsp:cNvSpPr/>
      </dsp:nvSpPr>
      <dsp:spPr>
        <a:xfrm>
          <a:off x="6013210" y="1290996"/>
          <a:ext cx="1079870" cy="69971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Household listing and systematic sampling</a:t>
          </a:r>
        </a:p>
      </dsp:txBody>
      <dsp:txXfrm>
        <a:off x="6033704" y="1311490"/>
        <a:ext cx="1038882" cy="658724"/>
      </dsp:txXfrm>
    </dsp:sp>
    <dsp:sp modelId="{00C14EDC-CE66-4603-9E0C-3CCD342BE9E4}">
      <dsp:nvSpPr>
        <dsp:cNvPr id="0" name=""/>
        <dsp:cNvSpPr/>
      </dsp:nvSpPr>
      <dsp:spPr>
        <a:xfrm rot="34240">
          <a:off x="7174452" y="919454"/>
          <a:ext cx="308279" cy="16590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7174453" y="952386"/>
        <a:ext cx="258508" cy="99542"/>
      </dsp:txXfrm>
    </dsp:sp>
    <dsp:sp modelId="{A8D5DAB4-BF3D-4FCF-A4D2-23A6C023FE90}">
      <dsp:nvSpPr>
        <dsp:cNvPr id="0" name=""/>
        <dsp:cNvSpPr/>
      </dsp:nvSpPr>
      <dsp:spPr>
        <a:xfrm>
          <a:off x="7527385" y="363280"/>
          <a:ext cx="1463040" cy="1296783"/>
        </a:xfrm>
        <a:prstGeom prst="roundRect">
          <a:avLst>
            <a:gd name="adj" fmla="val 10000"/>
          </a:avLst>
        </a:prstGeom>
        <a:blipFill rotWithShape="1">
          <a:blip xmlns:r="http://schemas.openxmlformats.org/officeDocument/2006/relationships" r:embed="rId5"/>
          <a:srcRect/>
          <a:stretch>
            <a:fillRect l="-1000" r="-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79B523-46CE-4C7A-ACB2-83555182EBEF}">
      <dsp:nvSpPr>
        <dsp:cNvPr id="0" name=""/>
        <dsp:cNvSpPr/>
      </dsp:nvSpPr>
      <dsp:spPr>
        <a:xfrm>
          <a:off x="7894763" y="1347220"/>
          <a:ext cx="1079870" cy="624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Interviews in the EAs</a:t>
          </a:r>
        </a:p>
      </dsp:txBody>
      <dsp:txXfrm>
        <a:off x="7913061" y="1365518"/>
        <a:ext cx="1043274" cy="58815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4D9E48-5E7F-D24C-87D5-695B18367D24}" type="datetimeFigureOut">
              <a:rPr lang="en-US" smtClean="0"/>
              <a:t>12/14/2021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6CB10C2-C6DD-5A4A-BF1B-B012B8BA4284}" type="slidenum">
              <a:rPr lang="en-US" smtClean="0"/>
              <a:t>‹#›</a:t>
            </a:fld>
            <a:endParaRPr lang="en-US"/>
          </a:p>
        </p:txBody>
      </p:sp>
    </p:spTree>
    <p:extLst>
      <p:ext uri="{BB962C8B-B14F-4D97-AF65-F5344CB8AC3E}">
        <p14:creationId xmlns:p14="http://schemas.microsoft.com/office/powerpoint/2010/main" val="309797590"/>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0T15:15:30.825"/>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0T15:15:30.825"/>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0T15:17:06.900"/>
    </inkml:context>
    <inkml:brush xml:id="br0">
      <inkml:brushProperty name="width" value="0.05" units="cm"/>
      <inkml:brushProperty name="height" value="0.05" units="cm"/>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6357CE-B3EB-1B4A-84E5-C1E2DF427ABD}" type="datetimeFigureOut">
              <a:rPr lang="en-US" smtClean="0"/>
              <a:t>12/14/2021</a:t>
            </a:fld>
            <a:endParaRPr lang="en-US"/>
          </a:p>
        </p:txBody>
      </p:sp>
      <p:sp>
        <p:nvSpPr>
          <p:cNvPr id="4" name="Slide Image Placeholder 3"/>
          <p:cNvSpPr>
            <a:spLocks noGrp="1" noRot="1" noChangeAspect="1"/>
          </p:cNvSpPr>
          <p:nvPr>
            <p:ph type="sldImg" idx="2"/>
          </p:nvPr>
        </p:nvSpPr>
        <p:spPr>
          <a:xfrm>
            <a:off x="404813" y="685800"/>
            <a:ext cx="604837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4A558B-E4E9-A94A-B9C1-029E46A76ABA}" type="slidenum">
              <a:rPr lang="en-US" smtClean="0"/>
              <a:t>‹#›</a:t>
            </a:fld>
            <a:endParaRPr lang="en-US"/>
          </a:p>
        </p:txBody>
      </p:sp>
    </p:spTree>
    <p:extLst>
      <p:ext uri="{BB962C8B-B14F-4D97-AF65-F5344CB8AC3E}">
        <p14:creationId xmlns:p14="http://schemas.microsoft.com/office/powerpoint/2010/main" val="306893798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By Олег Сокол, CC BY-SA 3.0, https://commons.wikimedia.org/w/index.php?curid=56145814</a:t>
            </a:r>
          </a:p>
        </p:txBody>
      </p:sp>
      <p:sp>
        <p:nvSpPr>
          <p:cNvPr id="4" name="Slide Number Placeholder 3"/>
          <p:cNvSpPr>
            <a:spLocks noGrp="1"/>
          </p:cNvSpPr>
          <p:nvPr>
            <p:ph type="sldNum" sz="quarter" idx="5"/>
          </p:nvPr>
        </p:nvSpPr>
        <p:spPr/>
        <p:txBody>
          <a:bodyPr/>
          <a:lstStyle/>
          <a:p>
            <a:fld id="{824A558B-E4E9-A94A-B9C1-029E46A76ABA}" type="slidenum">
              <a:rPr lang="en-US" smtClean="0"/>
              <a:t>1</a:t>
            </a:fld>
            <a:endParaRPr lang="en-US"/>
          </a:p>
        </p:txBody>
      </p:sp>
    </p:spTree>
    <p:extLst>
      <p:ext uri="{BB962C8B-B14F-4D97-AF65-F5344CB8AC3E}">
        <p14:creationId xmlns:p14="http://schemas.microsoft.com/office/powerpoint/2010/main" val="3599605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13</a:t>
            </a:fld>
            <a:endParaRPr lang="en-US"/>
          </a:p>
        </p:txBody>
      </p:sp>
    </p:spTree>
    <p:extLst>
      <p:ext uri="{BB962C8B-B14F-4D97-AF65-F5344CB8AC3E}">
        <p14:creationId xmlns:p14="http://schemas.microsoft.com/office/powerpoint/2010/main" val="3785022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14</a:t>
            </a:fld>
            <a:endParaRPr lang="en-US"/>
          </a:p>
        </p:txBody>
      </p:sp>
    </p:spTree>
    <p:extLst>
      <p:ext uri="{BB962C8B-B14F-4D97-AF65-F5344CB8AC3E}">
        <p14:creationId xmlns:p14="http://schemas.microsoft.com/office/powerpoint/2010/main" val="1013393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Statistically Significant Correlations with FIES</a:t>
            </a:r>
          </a:p>
          <a:p>
            <a:endParaRPr lang="en-US"/>
          </a:p>
          <a:p>
            <a:r>
              <a:rPr lang="en-US"/>
              <a:t>Road distance: Positive. Larger road distances correlated with higher FIES.</a:t>
            </a:r>
          </a:p>
          <a:p>
            <a:r>
              <a:rPr lang="en-US"/>
              <a:t>Education – Primary: Negative. Primary education relative to no education correlated with lower FIES.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t>Education – Secondary: Negative. Secondary education relative to no education correlated with lower FIES.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t>Education – Tertiary: Negative. Tertiary education relative to no education correlated with lower FIES.</a:t>
            </a:r>
          </a:p>
          <a:p>
            <a:r>
              <a:rPr lang="en-US"/>
              <a:t>Shock exposure: Positive. More shocks correlated with higher FIES.</a:t>
            </a:r>
          </a:p>
        </p:txBody>
      </p:sp>
      <p:sp>
        <p:nvSpPr>
          <p:cNvPr id="4" name="Slide Number Placeholder 3"/>
          <p:cNvSpPr>
            <a:spLocks noGrp="1"/>
          </p:cNvSpPr>
          <p:nvPr>
            <p:ph type="sldNum" sz="quarter" idx="5"/>
          </p:nvPr>
        </p:nvSpPr>
        <p:spPr/>
        <p:txBody>
          <a:bodyPr/>
          <a:lstStyle/>
          <a:p>
            <a:fld id="{824A558B-E4E9-A94A-B9C1-029E46A76ABA}" type="slidenum">
              <a:rPr lang="en-US" smtClean="0"/>
              <a:t>15</a:t>
            </a:fld>
            <a:endParaRPr lang="en-US"/>
          </a:p>
        </p:txBody>
      </p:sp>
    </p:spTree>
    <p:extLst>
      <p:ext uri="{BB962C8B-B14F-4D97-AF65-F5344CB8AC3E}">
        <p14:creationId xmlns:p14="http://schemas.microsoft.com/office/powerpoint/2010/main" val="1343695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shocks range from 5.6 (Budi) to 13.4 (</a:t>
            </a:r>
            <a:r>
              <a:rPr lang="en-US" dirty="0" err="1"/>
              <a:t>Duk</a:t>
            </a:r>
            <a:r>
              <a:rPr lang="en-US" dirty="0"/>
              <a:t>)</a:t>
            </a:r>
          </a:p>
        </p:txBody>
      </p:sp>
      <p:sp>
        <p:nvSpPr>
          <p:cNvPr id="4" name="Slide Number Placeholder 3"/>
          <p:cNvSpPr>
            <a:spLocks noGrp="1"/>
          </p:cNvSpPr>
          <p:nvPr>
            <p:ph type="sldNum" sz="quarter" idx="5"/>
          </p:nvPr>
        </p:nvSpPr>
        <p:spPr/>
        <p:txBody>
          <a:bodyPr/>
          <a:lstStyle/>
          <a:p>
            <a:fld id="{824A558B-E4E9-A94A-B9C1-029E46A76ABA}" type="slidenum">
              <a:rPr lang="en-US" smtClean="0"/>
              <a:t>16</a:t>
            </a:fld>
            <a:endParaRPr lang="en-US"/>
          </a:p>
        </p:txBody>
      </p:sp>
    </p:spTree>
    <p:extLst>
      <p:ext uri="{BB962C8B-B14F-4D97-AF65-F5344CB8AC3E}">
        <p14:creationId xmlns:p14="http://schemas.microsoft.com/office/powerpoint/2010/main" val="2855276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“Thinking of the past 12 months, did your household face difficult times as a result of ____________ ?”</a:t>
            </a:r>
          </a:p>
          <a:p>
            <a:r>
              <a:rPr lang="en-US"/>
              <a:t>“How severe would you say the impact of ____________ was on your household’s economic situation?”</a:t>
            </a:r>
          </a:p>
          <a:p>
            <a:r>
              <a:rPr lang="en-US"/>
              <a:t>“How severe would you say the impact of ____________ was on your household’s food consumption?”</a:t>
            </a:r>
          </a:p>
        </p:txBody>
      </p:sp>
      <p:sp>
        <p:nvSpPr>
          <p:cNvPr id="4" name="Slide Number Placeholder 3"/>
          <p:cNvSpPr>
            <a:spLocks noGrp="1"/>
          </p:cNvSpPr>
          <p:nvPr>
            <p:ph type="sldNum" sz="quarter" idx="5"/>
          </p:nvPr>
        </p:nvSpPr>
        <p:spPr/>
        <p:txBody>
          <a:bodyPr/>
          <a:lstStyle/>
          <a:p>
            <a:fld id="{824A558B-E4E9-A94A-B9C1-029E46A76ABA}" type="slidenum">
              <a:rPr lang="en-US" smtClean="0"/>
              <a:t>17</a:t>
            </a:fld>
            <a:endParaRPr lang="en-US"/>
          </a:p>
        </p:txBody>
      </p:sp>
    </p:spTree>
    <p:extLst>
      <p:ext uri="{BB962C8B-B14F-4D97-AF65-F5344CB8AC3E}">
        <p14:creationId xmlns:p14="http://schemas.microsoft.com/office/powerpoint/2010/main" val="3724408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18</a:t>
            </a:fld>
            <a:endParaRPr lang="en-US"/>
          </a:p>
        </p:txBody>
      </p:sp>
    </p:spTree>
    <p:extLst>
      <p:ext uri="{BB962C8B-B14F-4D97-AF65-F5344CB8AC3E}">
        <p14:creationId xmlns:p14="http://schemas.microsoft.com/office/powerpoint/2010/main" val="3873994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19</a:t>
            </a:fld>
            <a:endParaRPr lang="en-US"/>
          </a:p>
        </p:txBody>
      </p:sp>
    </p:spTree>
    <p:extLst>
      <p:ext uri="{BB962C8B-B14F-4D97-AF65-F5344CB8AC3E}">
        <p14:creationId xmlns:p14="http://schemas.microsoft.com/office/powerpoint/2010/main" val="254782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20</a:t>
            </a:fld>
            <a:endParaRPr lang="en-US"/>
          </a:p>
        </p:txBody>
      </p:sp>
    </p:spTree>
    <p:extLst>
      <p:ext uri="{BB962C8B-B14F-4D97-AF65-F5344CB8AC3E}">
        <p14:creationId xmlns:p14="http://schemas.microsoft.com/office/powerpoint/2010/main" val="1018180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Conflict over water is most common, but localized to Uror and Wau</a:t>
            </a:r>
          </a:p>
          <a:p>
            <a:r>
              <a:rPr lang="en-US"/>
              <a:t>Conflict over cattle, raids, and revenge are more distributed more widely across counties</a:t>
            </a:r>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21</a:t>
            </a:fld>
            <a:endParaRPr lang="en-US"/>
          </a:p>
        </p:txBody>
      </p:sp>
    </p:spTree>
    <p:extLst>
      <p:ext uri="{BB962C8B-B14F-4D97-AF65-F5344CB8AC3E}">
        <p14:creationId xmlns:p14="http://schemas.microsoft.com/office/powerpoint/2010/main" val="1943153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22</a:t>
            </a:fld>
            <a:endParaRPr lang="en-US"/>
          </a:p>
        </p:txBody>
      </p:sp>
    </p:spTree>
    <p:extLst>
      <p:ext uri="{BB962C8B-B14F-4D97-AF65-F5344CB8AC3E}">
        <p14:creationId xmlns:p14="http://schemas.microsoft.com/office/powerpoint/2010/main" val="648868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ICRC https://www.icrc.org/en/document/south-sudan-where-wealth-counted-cattle-not-cash</a:t>
            </a:r>
          </a:p>
        </p:txBody>
      </p:sp>
      <p:sp>
        <p:nvSpPr>
          <p:cNvPr id="4" name="Slide Number Placeholder 3"/>
          <p:cNvSpPr>
            <a:spLocks noGrp="1"/>
          </p:cNvSpPr>
          <p:nvPr>
            <p:ph type="sldNum" sz="quarter" idx="5"/>
          </p:nvPr>
        </p:nvSpPr>
        <p:spPr/>
        <p:txBody>
          <a:bodyPr/>
          <a:lstStyle/>
          <a:p>
            <a:fld id="{824A558B-E4E9-A94A-B9C1-029E46A76ABA}" type="slidenum">
              <a:rPr lang="en-US" smtClean="0"/>
              <a:t>2</a:t>
            </a:fld>
            <a:endParaRPr lang="en-US"/>
          </a:p>
        </p:txBody>
      </p:sp>
    </p:spTree>
    <p:extLst>
      <p:ext uri="{BB962C8B-B14F-4D97-AF65-F5344CB8AC3E}">
        <p14:creationId xmlns:p14="http://schemas.microsoft.com/office/powerpoint/2010/main" val="314731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23</a:t>
            </a:fld>
            <a:endParaRPr lang="en-US"/>
          </a:p>
        </p:txBody>
      </p:sp>
    </p:spTree>
    <p:extLst>
      <p:ext uri="{BB962C8B-B14F-4D97-AF65-F5344CB8AC3E}">
        <p14:creationId xmlns:p14="http://schemas.microsoft.com/office/powerpoint/2010/main" val="3434637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24</a:t>
            </a:fld>
            <a:endParaRPr lang="en-US"/>
          </a:p>
        </p:txBody>
      </p:sp>
    </p:spTree>
    <p:extLst>
      <p:ext uri="{BB962C8B-B14F-4D97-AF65-F5344CB8AC3E}">
        <p14:creationId xmlns:p14="http://schemas.microsoft.com/office/powerpoint/2010/main" val="3658876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25</a:t>
            </a:fld>
            <a:endParaRPr lang="en-US"/>
          </a:p>
        </p:txBody>
      </p:sp>
    </p:spTree>
    <p:extLst>
      <p:ext uri="{BB962C8B-B14F-4D97-AF65-F5344CB8AC3E}">
        <p14:creationId xmlns:p14="http://schemas.microsoft.com/office/powerpoint/2010/main" val="755996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Tango 2008 Methods “Field Methods Manual Second Edition January 2008” </a:t>
            </a:r>
          </a:p>
          <a:p>
            <a:endParaRPr lang="en-US"/>
          </a:p>
          <a:p>
            <a:r>
              <a:rPr lang="en-US"/>
              <a:t>Figure 1. A List of Coping Strategies</a:t>
            </a:r>
          </a:p>
          <a:p>
            <a:pPr marL="228600" indent="-228600">
              <a:buAutoNum type="arabicPeriod"/>
            </a:pPr>
            <a:r>
              <a:rPr lang="en-US" b="1"/>
              <a:t>Dietary Change:</a:t>
            </a:r>
          </a:p>
          <a:p>
            <a:pPr marL="685800" lvl="1" indent="-228600">
              <a:buFont typeface="+mj-lt"/>
              <a:buAutoNum type="alphaLcPeriod"/>
            </a:pPr>
            <a:r>
              <a:rPr lang="en-US"/>
              <a:t> Rely on less preferred and less expensive foods </a:t>
            </a:r>
          </a:p>
          <a:p>
            <a:pPr marL="228600" indent="-228600">
              <a:buAutoNum type="arabicPeriod"/>
            </a:pPr>
            <a:r>
              <a:rPr lang="en-US" b="1"/>
              <a:t>Increase Short-Term Household Food Availability: </a:t>
            </a:r>
          </a:p>
          <a:p>
            <a:pPr marL="685800" lvl="1" indent="-228600">
              <a:buFont typeface="+mj-lt"/>
              <a:buAutoNum type="alphaLcPeriod"/>
            </a:pPr>
            <a:r>
              <a:rPr lang="en-US"/>
              <a:t>Borrow food from a friend or relative </a:t>
            </a:r>
          </a:p>
          <a:p>
            <a:pPr marL="685800" lvl="1" indent="-228600">
              <a:buFont typeface="+mj-lt"/>
              <a:buAutoNum type="alphaLcPeriod"/>
            </a:pPr>
            <a:r>
              <a:rPr lang="en-US"/>
              <a:t>Purchase food on credit </a:t>
            </a:r>
          </a:p>
          <a:p>
            <a:pPr marL="685800" lvl="1" indent="-228600">
              <a:buFont typeface="+mj-lt"/>
              <a:buAutoNum type="alphaLcPeriod"/>
            </a:pPr>
            <a:r>
              <a:rPr lang="en-US"/>
              <a:t>Gather wild food, hunt, or harvest immature crops </a:t>
            </a:r>
          </a:p>
          <a:p>
            <a:pPr marL="685800" lvl="1" indent="-228600">
              <a:buFont typeface="+mj-lt"/>
              <a:buAutoNum type="alphaLcPeriod"/>
            </a:pPr>
            <a:r>
              <a:rPr lang="en-US"/>
              <a:t>Consume seed stock held for next season </a:t>
            </a:r>
          </a:p>
          <a:p>
            <a:pPr marL="228600" indent="-228600">
              <a:buAutoNum type="arabicPeriod"/>
            </a:pPr>
            <a:r>
              <a:rPr lang="en-US" b="1"/>
              <a:t>Decrease Numbers of People: </a:t>
            </a:r>
          </a:p>
          <a:p>
            <a:pPr marL="685800" lvl="1" indent="-228600">
              <a:buFont typeface="+mj-lt"/>
              <a:buAutoNum type="alphaLcPeriod"/>
            </a:pPr>
            <a:r>
              <a:rPr lang="en-US"/>
              <a:t>Send children to eat with neighbors </a:t>
            </a:r>
          </a:p>
          <a:p>
            <a:pPr marL="685800" lvl="1" indent="-228600">
              <a:buFont typeface="+mj-lt"/>
              <a:buAutoNum type="alphaLcPeriod"/>
            </a:pPr>
            <a:r>
              <a:rPr lang="en-US"/>
              <a:t>Send household members to beg </a:t>
            </a:r>
          </a:p>
          <a:p>
            <a:pPr marL="228600" indent="-228600">
              <a:buAutoNum type="arabicPeriod"/>
            </a:pPr>
            <a:r>
              <a:rPr lang="en-US" b="1"/>
              <a:t>Rationing Strategies: </a:t>
            </a:r>
          </a:p>
          <a:p>
            <a:pPr marL="685800" lvl="1" indent="-228600">
              <a:buFont typeface="+mj-lt"/>
              <a:buAutoNum type="alphaLcPeriod"/>
            </a:pPr>
            <a:r>
              <a:rPr lang="en-US"/>
              <a:t>Limit portion size at mealtimes </a:t>
            </a:r>
          </a:p>
          <a:p>
            <a:pPr marL="685800" lvl="1" indent="-228600">
              <a:buFont typeface="+mj-lt"/>
              <a:buAutoNum type="alphaLcPeriod"/>
            </a:pPr>
            <a:r>
              <a:rPr lang="en-US"/>
              <a:t>Restrict consumption by adults in order for small children to eat </a:t>
            </a:r>
          </a:p>
          <a:p>
            <a:pPr marL="685800" lvl="1" indent="-228600">
              <a:buFont typeface="+mj-lt"/>
              <a:buAutoNum type="alphaLcPeriod"/>
            </a:pPr>
            <a:r>
              <a:rPr lang="en-US"/>
              <a:t>Feed working members of HH at the expense of non-working members </a:t>
            </a:r>
          </a:p>
          <a:p>
            <a:pPr marL="685800" lvl="1" indent="-228600">
              <a:buFont typeface="+mj-lt"/>
              <a:buAutoNum type="alphaLcPeriod"/>
            </a:pPr>
            <a:r>
              <a:rPr lang="en-US"/>
              <a:t>Reduce number of meals eaten in a day </a:t>
            </a:r>
          </a:p>
          <a:p>
            <a:pPr marL="685800" lvl="1" indent="-228600">
              <a:buFont typeface="+mj-lt"/>
              <a:buAutoNum type="alphaLcPeriod"/>
            </a:pPr>
            <a:r>
              <a:rPr lang="en-US"/>
              <a:t>Skip entire days without eating </a:t>
            </a:r>
          </a:p>
        </p:txBody>
      </p:sp>
      <p:sp>
        <p:nvSpPr>
          <p:cNvPr id="4" name="Slide Number Placeholder 3"/>
          <p:cNvSpPr>
            <a:spLocks noGrp="1"/>
          </p:cNvSpPr>
          <p:nvPr>
            <p:ph type="sldNum" sz="quarter" idx="5"/>
          </p:nvPr>
        </p:nvSpPr>
        <p:spPr/>
        <p:txBody>
          <a:bodyPr/>
          <a:lstStyle/>
          <a:p>
            <a:fld id="{824A558B-E4E9-A94A-B9C1-029E46A76ABA}" type="slidenum">
              <a:rPr lang="en-US" smtClean="0"/>
              <a:t>26</a:t>
            </a:fld>
            <a:endParaRPr lang="en-US"/>
          </a:p>
        </p:txBody>
      </p:sp>
    </p:spTree>
    <p:extLst>
      <p:ext uri="{BB962C8B-B14F-4D97-AF65-F5344CB8AC3E}">
        <p14:creationId xmlns:p14="http://schemas.microsoft.com/office/powerpoint/2010/main" val="1333024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27</a:t>
            </a:fld>
            <a:endParaRPr lang="en-US"/>
          </a:p>
        </p:txBody>
      </p:sp>
    </p:spTree>
    <p:extLst>
      <p:ext uri="{BB962C8B-B14F-4D97-AF65-F5344CB8AC3E}">
        <p14:creationId xmlns:p14="http://schemas.microsoft.com/office/powerpoint/2010/main" val="3150343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28</a:t>
            </a:fld>
            <a:endParaRPr lang="en-US"/>
          </a:p>
        </p:txBody>
      </p:sp>
    </p:spTree>
    <p:extLst>
      <p:ext uri="{BB962C8B-B14F-4D97-AF65-F5344CB8AC3E}">
        <p14:creationId xmlns:p14="http://schemas.microsoft.com/office/powerpoint/2010/main" val="1321005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controlling for shocks, conflict, household size, head of household sex, and county: </a:t>
            </a:r>
          </a:p>
          <a:p>
            <a:r>
              <a:rPr lang="en-US" dirty="0"/>
              <a:t>A one standard deviation increase in absorptive capacity (about 20 on 0-100 scale) predicts a .37 </a:t>
            </a:r>
            <a:r>
              <a:rPr lang="en-US" dirty="0" err="1"/>
              <a:t>sd</a:t>
            </a:r>
            <a:r>
              <a:rPr lang="en-US" dirty="0"/>
              <a:t> increase in ability to recover (about .52)</a:t>
            </a:r>
          </a:p>
          <a:p>
            <a:r>
              <a:rPr lang="en-US" dirty="0"/>
              <a:t>That would bring ability to recover from 3.6 to 4.1</a:t>
            </a:r>
          </a:p>
        </p:txBody>
      </p:sp>
      <p:sp>
        <p:nvSpPr>
          <p:cNvPr id="4" name="Slide Number Placeholder 3"/>
          <p:cNvSpPr>
            <a:spLocks noGrp="1"/>
          </p:cNvSpPr>
          <p:nvPr>
            <p:ph type="sldNum" sz="quarter" idx="5"/>
          </p:nvPr>
        </p:nvSpPr>
        <p:spPr/>
        <p:txBody>
          <a:bodyPr/>
          <a:lstStyle/>
          <a:p>
            <a:fld id="{824A558B-E4E9-A94A-B9C1-029E46A76ABA}" type="slidenum">
              <a:rPr lang="en-US" smtClean="0"/>
              <a:t>29</a:t>
            </a:fld>
            <a:endParaRPr lang="en-US"/>
          </a:p>
        </p:txBody>
      </p:sp>
    </p:spTree>
    <p:extLst>
      <p:ext uri="{BB962C8B-B14F-4D97-AF65-F5344CB8AC3E}">
        <p14:creationId xmlns:p14="http://schemas.microsoft.com/office/powerpoint/2010/main" val="976933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controlling for shocks, conflict, and county: </a:t>
            </a:r>
          </a:p>
          <a:p>
            <a:r>
              <a:rPr lang="en-US"/>
              <a:t>A one standard deviation increase in absorptive capacity (about 20 on 0-100 scale) predicts a .37 </a:t>
            </a:r>
            <a:r>
              <a:rPr lang="en-US" err="1"/>
              <a:t>sd</a:t>
            </a:r>
            <a:r>
              <a:rPr lang="en-US"/>
              <a:t> increase in ability to recover (about .52)</a:t>
            </a:r>
          </a:p>
          <a:p>
            <a:r>
              <a:rPr lang="en-US"/>
              <a:t>That would bring ability to recover from 3.6 to 4.1</a:t>
            </a:r>
          </a:p>
        </p:txBody>
      </p:sp>
      <p:sp>
        <p:nvSpPr>
          <p:cNvPr id="4" name="Slide Number Placeholder 3"/>
          <p:cNvSpPr>
            <a:spLocks noGrp="1"/>
          </p:cNvSpPr>
          <p:nvPr>
            <p:ph type="sldNum" sz="quarter" idx="5"/>
          </p:nvPr>
        </p:nvSpPr>
        <p:spPr/>
        <p:txBody>
          <a:bodyPr/>
          <a:lstStyle/>
          <a:p>
            <a:fld id="{824A558B-E4E9-A94A-B9C1-029E46A76ABA}" type="slidenum">
              <a:rPr lang="en-US" smtClean="0"/>
              <a:t>30</a:t>
            </a:fld>
            <a:endParaRPr lang="en-US"/>
          </a:p>
        </p:txBody>
      </p:sp>
    </p:spTree>
    <p:extLst>
      <p:ext uri="{BB962C8B-B14F-4D97-AF65-F5344CB8AC3E}">
        <p14:creationId xmlns:p14="http://schemas.microsoft.com/office/powerpoint/2010/main" val="984981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Oct. 14, 2021 – Field MESP team picture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i="1">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deserted EAs in </a:t>
            </a:r>
            <a:r>
              <a:rPr lang="en-US" sz="1800" i="1" err="1">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Mayendit</a:t>
            </a:r>
            <a:endParaRPr lang="en-US" sz="1800" i="1">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34</a:t>
            </a:fld>
            <a:endParaRPr lang="en-US"/>
          </a:p>
        </p:txBody>
      </p:sp>
    </p:spTree>
    <p:extLst>
      <p:ext uri="{BB962C8B-B14F-4D97-AF65-F5344CB8AC3E}">
        <p14:creationId xmlns:p14="http://schemas.microsoft.com/office/powerpoint/2010/main" val="2888086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900"/>
              </a:spcAft>
              <a:buFont typeface="Wingdings" panose="05000000000000000000" pitchFamily="2" charset="2"/>
              <a:buNone/>
            </a:pPr>
            <a:r>
              <a:rPr lang="en-US" sz="1200">
                <a:solidFill>
                  <a:schemeClr val="tx1">
                    <a:lumMod val="75000"/>
                    <a:lumOff val="25000"/>
                  </a:schemeClr>
                </a:solidFill>
              </a:rPr>
              <a:t>The assumption is that each item contributes unique information relative to all other items, and the amount of this unique information is also the same as all other items (equal weights). </a:t>
            </a:r>
          </a:p>
        </p:txBody>
      </p:sp>
      <p:sp>
        <p:nvSpPr>
          <p:cNvPr id="4" name="Slide Number Placeholder 3"/>
          <p:cNvSpPr>
            <a:spLocks noGrp="1"/>
          </p:cNvSpPr>
          <p:nvPr>
            <p:ph type="sldNum" sz="quarter" idx="5"/>
          </p:nvPr>
        </p:nvSpPr>
        <p:spPr/>
        <p:txBody>
          <a:bodyPr/>
          <a:lstStyle/>
          <a:p>
            <a:fld id="{824A558B-E4E9-A94A-B9C1-029E46A76ABA}" type="slidenum">
              <a:rPr lang="en-US" smtClean="0"/>
              <a:t>37</a:t>
            </a:fld>
            <a:endParaRPr lang="en-US"/>
          </a:p>
        </p:txBody>
      </p:sp>
    </p:spTree>
    <p:extLst>
      <p:ext uri="{BB962C8B-B14F-4D97-AF65-F5344CB8AC3E}">
        <p14:creationId xmlns:p14="http://schemas.microsoft.com/office/powerpoint/2010/main" val="1389937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4A558B-E4E9-A94A-B9C1-029E46A76AB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88143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controlling for shocks, conflict, and county: </a:t>
            </a:r>
          </a:p>
          <a:p>
            <a:r>
              <a:rPr lang="en-US"/>
              <a:t>A one standard deviation increase in absorptive capacity (about 20 on 0-100 scale) predicts a .37 </a:t>
            </a:r>
            <a:r>
              <a:rPr lang="en-US" err="1"/>
              <a:t>sd</a:t>
            </a:r>
            <a:r>
              <a:rPr lang="en-US"/>
              <a:t> increase in ability to recover (about .52)</a:t>
            </a:r>
          </a:p>
          <a:p>
            <a:r>
              <a:rPr lang="en-US"/>
              <a:t>That would bring ability to recover from 3.6 to 4.1</a:t>
            </a:r>
          </a:p>
        </p:txBody>
      </p:sp>
      <p:sp>
        <p:nvSpPr>
          <p:cNvPr id="4" name="Slide Number Placeholder 3"/>
          <p:cNvSpPr>
            <a:spLocks noGrp="1"/>
          </p:cNvSpPr>
          <p:nvPr>
            <p:ph type="sldNum" sz="quarter" idx="5"/>
          </p:nvPr>
        </p:nvSpPr>
        <p:spPr/>
        <p:txBody>
          <a:bodyPr/>
          <a:lstStyle/>
          <a:p>
            <a:fld id="{824A558B-E4E9-A94A-B9C1-029E46A76ABA}" type="slidenum">
              <a:rPr lang="en-US" smtClean="0"/>
              <a:t>39</a:t>
            </a:fld>
            <a:endParaRPr lang="en-US"/>
          </a:p>
        </p:txBody>
      </p:sp>
    </p:spTree>
    <p:extLst>
      <p:ext uri="{BB962C8B-B14F-4D97-AF65-F5344CB8AC3E}">
        <p14:creationId xmlns:p14="http://schemas.microsoft.com/office/powerpoint/2010/main" val="3062009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biggest issues in the </a:t>
            </a:r>
            <a:r>
              <a:rPr lang="en-US" sz="1200" kern="1200" dirty="0" err="1">
                <a:solidFill>
                  <a:schemeClr val="tx1"/>
                </a:solidFill>
                <a:effectLst/>
                <a:latin typeface="+mn-lt"/>
                <a:ea typeface="+mn-ea"/>
                <a:cs typeface="+mn-cs"/>
              </a:rPr>
              <a:t>litature</a:t>
            </a:r>
            <a:r>
              <a:rPr lang="en-US" sz="1200" kern="1200" dirty="0">
                <a:solidFill>
                  <a:schemeClr val="tx1"/>
                </a:solidFill>
                <a:effectLst/>
                <a:latin typeface="+mn-lt"/>
                <a:ea typeface="+mn-ea"/>
                <a:cs typeface="+mn-cs"/>
              </a:rPr>
              <a:t> is how its defined, how the models are relative to location and context, and thus how comparisons are difficult...also another key point, the "social variables" </a:t>
            </a:r>
            <a:r>
              <a:rPr lang="en-US" sz="1200" kern="1200" dirty="0" err="1">
                <a:solidFill>
                  <a:schemeClr val="tx1"/>
                </a:solidFill>
                <a:effectLst/>
                <a:latin typeface="+mn-lt"/>
                <a:ea typeface="+mn-ea"/>
                <a:cs typeface="+mn-cs"/>
              </a:rPr>
              <a:t>oftne</a:t>
            </a:r>
            <a:r>
              <a:rPr lang="en-US" sz="1200" kern="1200" dirty="0">
                <a:solidFill>
                  <a:schemeClr val="tx1"/>
                </a:solidFill>
                <a:effectLst/>
                <a:latin typeface="+mn-lt"/>
                <a:ea typeface="+mn-ea"/>
                <a:cs typeface="+mn-cs"/>
              </a:rPr>
              <a:t> omitted due to difficulty in data capture and costs, are showing signs (in various peer studies) that they matter as much or more to the tangible variables (social capital, income assets, etc.) </a:t>
            </a:r>
            <a:r>
              <a:rPr lang="en-US" sz="1200" kern="1200" dirty="0" err="1">
                <a:solidFill>
                  <a:schemeClr val="tx1"/>
                </a:solidFill>
                <a:effectLst/>
                <a:latin typeface="+mn-lt"/>
                <a:ea typeface="+mn-ea"/>
                <a:cs typeface="+mn-cs"/>
              </a:rPr>
              <a:t>finally..the</a:t>
            </a:r>
            <a:r>
              <a:rPr lang="en-US" sz="1200" kern="1200" dirty="0">
                <a:solidFill>
                  <a:schemeClr val="tx1"/>
                </a:solidFill>
                <a:effectLst/>
                <a:latin typeface="+mn-lt"/>
                <a:ea typeface="+mn-ea"/>
                <a:cs typeface="+mn-cs"/>
              </a:rPr>
              <a:t> literature also states, CAUSAL IEs are few showing the impact of interventions on resilience.</a:t>
            </a:r>
          </a:p>
        </p:txBody>
      </p:sp>
      <p:sp>
        <p:nvSpPr>
          <p:cNvPr id="4" name="Slide Number Placeholder 3"/>
          <p:cNvSpPr>
            <a:spLocks noGrp="1"/>
          </p:cNvSpPr>
          <p:nvPr>
            <p:ph type="sldNum" sz="quarter" idx="5"/>
          </p:nvPr>
        </p:nvSpPr>
        <p:spPr/>
        <p:txBody>
          <a:bodyPr/>
          <a:lstStyle/>
          <a:p>
            <a:fld id="{824A558B-E4E9-A94A-B9C1-029E46A76ABA}" type="slidenum">
              <a:rPr lang="en-US" smtClean="0"/>
              <a:t>40</a:t>
            </a:fld>
            <a:endParaRPr lang="en-US"/>
          </a:p>
        </p:txBody>
      </p:sp>
    </p:spTree>
    <p:extLst>
      <p:ext uri="{BB962C8B-B14F-4D97-AF65-F5344CB8AC3E}">
        <p14:creationId xmlns:p14="http://schemas.microsoft.com/office/powerpoint/2010/main" val="3125223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evaluation design issues inherent to these comments. Without comparison counties, implicit assumption is that we want to look for changes across all priority counties. </a:t>
            </a:r>
          </a:p>
          <a:p>
            <a:endParaRPr lang="en-US"/>
          </a:p>
          <a:p>
            <a:r>
              <a:rPr lang="en-US"/>
              <a:t>However, the mission strategy references target </a:t>
            </a:r>
            <a:r>
              <a:rPr lang="en-US" err="1"/>
              <a:t>payams</a:t>
            </a:r>
            <a:r>
              <a:rPr lang="en-US"/>
              <a:t> within the priority counties. These </a:t>
            </a:r>
            <a:r>
              <a:rPr lang="en-US" err="1"/>
              <a:t>payams</a:t>
            </a:r>
            <a:r>
              <a:rPr lang="en-US"/>
              <a:t> must be identified in order to help document changes in the indicator values over time. </a:t>
            </a:r>
          </a:p>
        </p:txBody>
      </p:sp>
      <p:sp>
        <p:nvSpPr>
          <p:cNvPr id="4" name="Slide Number Placeholder 3"/>
          <p:cNvSpPr>
            <a:spLocks noGrp="1"/>
          </p:cNvSpPr>
          <p:nvPr>
            <p:ph type="sldNum" sz="quarter" idx="5"/>
          </p:nvPr>
        </p:nvSpPr>
        <p:spPr/>
        <p:txBody>
          <a:bodyPr/>
          <a:lstStyle/>
          <a:p>
            <a:fld id="{824A558B-E4E9-A94A-B9C1-029E46A76ABA}" type="slidenum">
              <a:rPr lang="en-US" smtClean="0"/>
              <a:t>44</a:t>
            </a:fld>
            <a:endParaRPr lang="en-US"/>
          </a:p>
        </p:txBody>
      </p:sp>
    </p:spTree>
    <p:extLst>
      <p:ext uri="{BB962C8B-B14F-4D97-AF65-F5344CB8AC3E}">
        <p14:creationId xmlns:p14="http://schemas.microsoft.com/office/powerpoint/2010/main" val="1166931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Eating fish seems driven by responses in Akobo, </a:t>
            </a:r>
            <a:r>
              <a:rPr lang="en-US" dirty="0" err="1"/>
              <a:t>Baliet</a:t>
            </a:r>
            <a:r>
              <a:rPr lang="en-US" dirty="0"/>
              <a:t>, </a:t>
            </a:r>
            <a:r>
              <a:rPr lang="en-US" dirty="0" err="1"/>
              <a:t>Duk</a:t>
            </a:r>
            <a:r>
              <a:rPr lang="en-US" dirty="0"/>
              <a:t>, Leer, </a:t>
            </a:r>
            <a:r>
              <a:rPr lang="en-US" dirty="0" err="1"/>
              <a:t>Mayendit</a:t>
            </a:r>
            <a:r>
              <a:rPr lang="en-US" dirty="0"/>
              <a:t>, </a:t>
            </a:r>
            <a:r>
              <a:rPr lang="en-US" dirty="0" err="1"/>
              <a:t>Paynijar</a:t>
            </a:r>
            <a:r>
              <a:rPr lang="en-US" dirty="0"/>
              <a:t>, Pibor, </a:t>
            </a:r>
            <a:r>
              <a:rPr lang="en-US" dirty="0" err="1"/>
              <a:t>Ulang</a:t>
            </a:r>
            <a:r>
              <a:rPr lang="en-US" dirty="0"/>
              <a:t>, and </a:t>
            </a:r>
            <a:r>
              <a:rPr lang="en-US" dirty="0" err="1"/>
              <a:t>Wau</a:t>
            </a:r>
            <a:endParaRPr lang="en-US" dirty="0"/>
          </a:p>
          <a:p>
            <a:endParaRPr lang="en-US" dirty="0"/>
          </a:p>
          <a:p>
            <a:r>
              <a:rPr lang="en-US"/>
              <a:t>Statistically Significant Correlations with </a:t>
            </a:r>
            <a:r>
              <a:rPr lang="en-US" dirty="0"/>
              <a:t>HDDS</a:t>
            </a:r>
            <a:endParaRPr lang="en-US"/>
          </a:p>
          <a:p>
            <a:endParaRPr lang="en-US"/>
          </a:p>
          <a:p>
            <a:r>
              <a:rPr lang="en-US" dirty="0"/>
              <a:t>Locality</a:t>
            </a:r>
            <a:r>
              <a:rPr lang="en-US"/>
              <a:t>: Positive. </a:t>
            </a:r>
            <a:r>
              <a:rPr lang="en-US" dirty="0"/>
              <a:t>Urban areas </a:t>
            </a:r>
            <a:r>
              <a:rPr lang="en-US"/>
              <a:t>correlated with higher </a:t>
            </a:r>
            <a:r>
              <a:rPr lang="en-US" dirty="0"/>
              <a:t>HDDS</a:t>
            </a:r>
            <a:r>
              <a:rPr lang="en-US"/>
              <a:t>.</a:t>
            </a:r>
          </a:p>
          <a:p>
            <a:r>
              <a:rPr lang="en-US" dirty="0"/>
              <a:t>Household size</a:t>
            </a:r>
            <a:r>
              <a:rPr lang="en-US"/>
              <a:t>: Negative. </a:t>
            </a:r>
            <a:r>
              <a:rPr lang="en-US" dirty="0"/>
              <a:t>Larger households </a:t>
            </a:r>
            <a:r>
              <a:rPr lang="en-US"/>
              <a:t>correlated with lower </a:t>
            </a:r>
            <a:r>
              <a:rPr lang="en-US" dirty="0"/>
              <a:t>HDDS</a:t>
            </a:r>
            <a:r>
              <a:rPr lang="en-US"/>
              <a:t>.</a:t>
            </a:r>
          </a:p>
          <a:p>
            <a:r>
              <a:rPr lang="en-US" dirty="0"/>
              <a:t>Shock exposure</a:t>
            </a:r>
            <a:r>
              <a:rPr lang="en-US"/>
              <a:t>: </a:t>
            </a:r>
            <a:r>
              <a:rPr lang="en-US" dirty="0"/>
              <a:t>Positive</a:t>
            </a:r>
            <a:r>
              <a:rPr lang="en-US"/>
              <a:t>. </a:t>
            </a:r>
            <a:r>
              <a:rPr lang="en-US" dirty="0"/>
              <a:t>More shocks </a:t>
            </a:r>
            <a:r>
              <a:rPr lang="en-US"/>
              <a:t>correlated with </a:t>
            </a:r>
            <a:r>
              <a:rPr lang="en-US" dirty="0"/>
              <a:t>higher HDDS</a:t>
            </a:r>
            <a:r>
              <a:rPr lang="en-US"/>
              <a:t>.</a:t>
            </a:r>
            <a:endParaRPr lang="en-US" dirty="0"/>
          </a:p>
          <a:p>
            <a:r>
              <a:rPr lang="en-US" dirty="0"/>
              <a:t>Group participation</a:t>
            </a:r>
            <a:r>
              <a:rPr lang="en-US"/>
              <a:t>. Positive. </a:t>
            </a:r>
            <a:r>
              <a:rPr lang="en-US" dirty="0"/>
              <a:t>Participating in social groups </a:t>
            </a:r>
            <a:r>
              <a:rPr lang="en-US"/>
              <a:t>correlated with higher </a:t>
            </a:r>
            <a:r>
              <a:rPr lang="en-US" dirty="0"/>
              <a:t>HDDS</a:t>
            </a:r>
            <a:r>
              <a:rPr lang="en-US"/>
              <a:t>.</a:t>
            </a:r>
          </a:p>
        </p:txBody>
      </p:sp>
      <p:sp>
        <p:nvSpPr>
          <p:cNvPr id="4" name="Slide Number Placeholder 3"/>
          <p:cNvSpPr>
            <a:spLocks noGrp="1"/>
          </p:cNvSpPr>
          <p:nvPr>
            <p:ph type="sldNum" sz="quarter" idx="5"/>
          </p:nvPr>
        </p:nvSpPr>
        <p:spPr/>
        <p:txBody>
          <a:bodyPr/>
          <a:lstStyle/>
          <a:p>
            <a:fld id="{824A558B-E4E9-A94A-B9C1-029E46A76ABA}" type="slidenum">
              <a:rPr lang="en-US" smtClean="0"/>
              <a:t>45</a:t>
            </a:fld>
            <a:endParaRPr lang="en-US"/>
          </a:p>
        </p:txBody>
      </p:sp>
    </p:spTree>
    <p:extLst>
      <p:ext uri="{BB962C8B-B14F-4D97-AF65-F5344CB8AC3E}">
        <p14:creationId xmlns:p14="http://schemas.microsoft.com/office/powerpoint/2010/main" val="33628278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46</a:t>
            </a:fld>
            <a:endParaRPr lang="en-US"/>
          </a:p>
        </p:txBody>
      </p:sp>
    </p:spTree>
    <p:extLst>
      <p:ext uri="{BB962C8B-B14F-4D97-AF65-F5344CB8AC3E}">
        <p14:creationId xmlns:p14="http://schemas.microsoft.com/office/powerpoint/2010/main" val="3621022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the 13 counties – these are USAID priority areas</a:t>
            </a:r>
          </a:p>
          <a:p>
            <a:r>
              <a:rPr lang="en-US"/>
              <a:t>13 counties selected – as described by USAID report Strategic Framework S. Sudan</a:t>
            </a:r>
          </a:p>
          <a:p>
            <a:r>
              <a:rPr lang="en-US"/>
              <a:t>“Community (Geographic) Focus The strategy identifies CFAs where USAID/South Sudan will pursue intense coordination, layering of activities, and community engagement. [Note: In this document, “CFA” is used often interchangeably with “county,” but at times refers to a sub-county “targeted area.” Therefore, during implementation we will not refer to CFAs, but use the terms counties, </a:t>
            </a:r>
            <a:r>
              <a:rPr lang="en-US" err="1"/>
              <a:t>payams</a:t>
            </a:r>
            <a:r>
              <a:rPr lang="en-US"/>
              <a:t> (the first administrative division below county in South Sudan), and bomas (the administrative division below </a:t>
            </a:r>
            <a:r>
              <a:rPr lang="en-US" err="1"/>
              <a:t>payams</a:t>
            </a:r>
            <a:r>
              <a:rPr lang="en-US"/>
              <a:t> in South Sudan). In the 13 counties indicated in this document, and during implementation, we will choose some </a:t>
            </a:r>
            <a:r>
              <a:rPr lang="en-US" err="1"/>
              <a:t>payams</a:t>
            </a:r>
            <a:r>
              <a:rPr lang="en-US"/>
              <a:t> as “targeted areas.” “</a:t>
            </a:r>
          </a:p>
          <a:p>
            <a:r>
              <a:rPr lang="en-US"/>
              <a:t>“The Mission used a number of criteria to select these areas, including but not limited to: historical food insecurity, as measured most recently through the Integrated Food Security Phase Classification system; presence of Community Engagement Centers, a USAID-supported asset that facilitates community engagement; likelihood to attract returns; urban centers that represent an opportunity for economy of scale and private sector engagement; and whether USAID humanitarian assistance awardees would be active in the area. In selecting the CFAs, the Mission also ensured that they included areas at risk of conflict; and that the areas were spread among the different regions of the country to avoid concerns over ethnic favoritism. “</a:t>
            </a:r>
          </a:p>
        </p:txBody>
      </p:sp>
      <p:sp>
        <p:nvSpPr>
          <p:cNvPr id="4" name="Slide Number Placeholder 3"/>
          <p:cNvSpPr>
            <a:spLocks noGrp="1"/>
          </p:cNvSpPr>
          <p:nvPr>
            <p:ph type="sldNum" sz="quarter" idx="5"/>
          </p:nvPr>
        </p:nvSpPr>
        <p:spPr/>
        <p:txBody>
          <a:bodyPr/>
          <a:lstStyle/>
          <a:p>
            <a:fld id="{824A558B-E4E9-A94A-B9C1-029E46A76ABA}" type="slidenum">
              <a:rPr lang="en-US" smtClean="0"/>
              <a:t>4</a:t>
            </a:fld>
            <a:endParaRPr lang="en-US"/>
          </a:p>
        </p:txBody>
      </p:sp>
    </p:spTree>
    <p:extLst>
      <p:ext uri="{BB962C8B-B14F-4D97-AF65-F5344CB8AC3E}">
        <p14:creationId xmlns:p14="http://schemas.microsoft.com/office/powerpoint/2010/main" val="124586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Photo source: https://www.aljazeera.com/news/2021/10/22/flooding-called-worst-thing-in-my-lifetime-in-south-sudan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4A558B-E4E9-A94A-B9C1-029E46A76AB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61797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Target was 481 EAs</a:t>
            </a:r>
          </a:p>
          <a:p>
            <a:r>
              <a:rPr lang="en-US"/>
              <a:t>Target was 8,177 HHs</a:t>
            </a:r>
          </a:p>
        </p:txBody>
      </p:sp>
      <p:sp>
        <p:nvSpPr>
          <p:cNvPr id="4" name="Slide Number Placeholder 3"/>
          <p:cNvSpPr>
            <a:spLocks noGrp="1"/>
          </p:cNvSpPr>
          <p:nvPr>
            <p:ph type="sldNum" sz="quarter" idx="5"/>
          </p:nvPr>
        </p:nvSpPr>
        <p:spPr/>
        <p:txBody>
          <a:bodyPr/>
          <a:lstStyle/>
          <a:p>
            <a:fld id="{824A558B-E4E9-A94A-B9C1-029E46A76ABA}" type="slidenum">
              <a:rPr lang="en-US" smtClean="0"/>
              <a:t>8</a:t>
            </a:fld>
            <a:endParaRPr lang="en-US"/>
          </a:p>
        </p:txBody>
      </p:sp>
    </p:spTree>
    <p:extLst>
      <p:ext uri="{BB962C8B-B14F-4D97-AF65-F5344CB8AC3E}">
        <p14:creationId xmlns:p14="http://schemas.microsoft.com/office/powerpoint/2010/main" val="4292516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1200"/>
              </a:spcBef>
              <a:spcAft>
                <a:spcPts val="1200"/>
              </a:spcAft>
            </a:pPr>
            <a:r>
              <a:rPr lang="en-US" sz="1800">
                <a:effectLst/>
                <a:latin typeface="Calibri" panose="020F0502020204030204" pitchFamily="34" charset="0"/>
                <a:ea typeface="Calibri" panose="020F0502020204030204" pitchFamily="34" charset="0"/>
              </a:rPr>
              <a:t>249 enumerators, 102 in Phase 1 and 147 in Phase 2. </a:t>
            </a:r>
          </a:p>
          <a:p>
            <a:pPr marL="0" marR="0">
              <a:spcBef>
                <a:spcPts val="1200"/>
              </a:spcBef>
              <a:spcAft>
                <a:spcPts val="1200"/>
              </a:spcAft>
            </a:pPr>
            <a:r>
              <a:rPr lang="en-US" sz="1800">
                <a:effectLst/>
                <a:latin typeface="Calibri" panose="020F0502020204030204" pitchFamily="34" charset="0"/>
                <a:ea typeface="Calibri" panose="020F0502020204030204" pitchFamily="34" charset="0"/>
              </a:rPr>
              <a:t>33 supervisors in total, 12 in Phase 1 and 21 in Phase 2. </a:t>
            </a:r>
          </a:p>
          <a:p>
            <a:pPr marL="0" marR="0">
              <a:spcBef>
                <a:spcPts val="1200"/>
              </a:spcBef>
              <a:spcAft>
                <a:spcPts val="1200"/>
              </a:spcAft>
            </a:pPr>
            <a:r>
              <a:rPr lang="en-US" sz="1800">
                <a:effectLst/>
                <a:latin typeface="Calibri" panose="020F0502020204030204" pitchFamily="34" charset="0"/>
                <a:ea typeface="Calibri" panose="020F0502020204030204" pitchFamily="34" charset="0"/>
              </a:rPr>
              <a:t>In Phase 1 we had 17 enumerators and 2 supervisors in each of the 6 counties, while in Phase 2 we had 21 enumerators and 3 supervisors in each of the 7 counties.</a:t>
            </a:r>
          </a:p>
          <a:p>
            <a:pPr marL="0" marR="0">
              <a:spcBef>
                <a:spcPts val="1200"/>
              </a:spcBef>
              <a:spcAft>
                <a:spcPts val="1200"/>
              </a:spcAft>
            </a:pPr>
            <a:r>
              <a:rPr lang="en-US" sz="1800">
                <a:effectLst/>
                <a:latin typeface="Calibri" panose="020F0502020204030204" pitchFamily="34" charset="0"/>
                <a:ea typeface="Calibri" panose="020F0502020204030204" pitchFamily="34" charset="0"/>
              </a:rPr>
              <a:t>Modes of transport included walking, boats and canoes, and car hires.</a:t>
            </a:r>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9</a:t>
            </a:fld>
            <a:endParaRPr lang="en-US"/>
          </a:p>
        </p:txBody>
      </p:sp>
    </p:spTree>
    <p:extLst>
      <p:ext uri="{BB962C8B-B14F-4D97-AF65-F5344CB8AC3E}">
        <p14:creationId xmlns:p14="http://schemas.microsoft.com/office/powerpoint/2010/main" val="3480848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a:solidFill>
                  <a:srgbClr val="44546A"/>
                </a:solidFill>
                <a:effectLst/>
                <a:latin typeface="Gill Sans MT" panose="020B0502020104020203" pitchFamily="34" charset="0"/>
                <a:ea typeface="Calibri" panose="020F0502020204030204" pitchFamily="34" charset="0"/>
                <a:cs typeface="Times New Roman" panose="02020603050405020304" pitchFamily="18" charset="0"/>
              </a:rPr>
              <a:t>MESP picture: Road conditions in Budi county, June 2021</a:t>
            </a:r>
            <a:endParaRPr lang="en-US" sz="1800" b="0" i="1">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10</a:t>
            </a:fld>
            <a:endParaRPr lang="en-US"/>
          </a:p>
        </p:txBody>
      </p:sp>
    </p:spTree>
    <p:extLst>
      <p:ext uri="{BB962C8B-B14F-4D97-AF65-F5344CB8AC3E}">
        <p14:creationId xmlns:p14="http://schemas.microsoft.com/office/powerpoint/2010/main" val="1569548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Education is people over 6 years of age </a:t>
            </a:r>
          </a:p>
          <a:p>
            <a:r>
              <a:rPr lang="en-US"/>
              <a:t>	Remaining 3% is tertiary education</a:t>
            </a:r>
          </a:p>
          <a:p>
            <a:endParaRPr lang="en-US"/>
          </a:p>
          <a:p>
            <a:r>
              <a:rPr lang="en-US"/>
              <a:t>Literacy is self-reported, so actual level of literacy could be lower</a:t>
            </a:r>
          </a:p>
          <a:p>
            <a:r>
              <a:rPr lang="en-US"/>
              <a:t>Economic activity is people over 10 years of age</a:t>
            </a:r>
          </a:p>
          <a:p>
            <a:r>
              <a:rPr lang="en-US"/>
              <a:t>73% of people are under 30</a:t>
            </a:r>
          </a:p>
          <a:p>
            <a:endParaRPr lang="en-US"/>
          </a:p>
          <a:p>
            <a:r>
              <a:rPr lang="en-US"/>
              <a:t>Average age is 21</a:t>
            </a:r>
          </a:p>
          <a:p>
            <a:endParaRPr lang="en-US"/>
          </a:p>
          <a:p>
            <a:r>
              <a:rPr lang="en-US"/>
              <a:t>USAID Youth Categories: https://www.usaid.gov/sites/default/files/documents/Formatted_508_Draft_for_Public_Comment_USAID_Youth_Policy_Update_2021_1.pdf</a:t>
            </a:r>
          </a:p>
          <a:p>
            <a:r>
              <a:rPr lang="en-US"/>
              <a:t>Youth (10-29) = 45%</a:t>
            </a:r>
          </a:p>
          <a:p>
            <a:r>
              <a:rPr lang="en-US"/>
              <a:t>Early adolescent (10-14): 16%</a:t>
            </a:r>
          </a:p>
          <a:p>
            <a:r>
              <a:rPr lang="en-US"/>
              <a:t>Adolescent (15-19): 14%</a:t>
            </a:r>
          </a:p>
          <a:p>
            <a:r>
              <a:rPr lang="en-US"/>
              <a:t>Emerging Adult (20-24): 9%</a:t>
            </a:r>
          </a:p>
          <a:p>
            <a:r>
              <a:rPr lang="en-US"/>
              <a:t>Transition to adult (25-29): 7%</a:t>
            </a:r>
          </a:p>
        </p:txBody>
      </p:sp>
      <p:sp>
        <p:nvSpPr>
          <p:cNvPr id="4" name="Slide Number Placeholder 3"/>
          <p:cNvSpPr>
            <a:spLocks noGrp="1"/>
          </p:cNvSpPr>
          <p:nvPr>
            <p:ph type="sldNum" sz="quarter" idx="5"/>
          </p:nvPr>
        </p:nvSpPr>
        <p:spPr/>
        <p:txBody>
          <a:bodyPr/>
          <a:lstStyle/>
          <a:p>
            <a:fld id="{824A558B-E4E9-A94A-B9C1-029E46A76ABA}" type="slidenum">
              <a:rPr lang="en-US" smtClean="0"/>
              <a:t>11</a:t>
            </a:fld>
            <a:endParaRPr lang="en-US"/>
          </a:p>
        </p:txBody>
      </p:sp>
    </p:spTree>
    <p:extLst>
      <p:ext uri="{BB962C8B-B14F-4D97-AF65-F5344CB8AC3E}">
        <p14:creationId xmlns:p14="http://schemas.microsoft.com/office/powerpoint/2010/main" val="40672414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Full Photo">
    <p:bg>
      <p:bgPr>
        <a:blipFill dpi="0" rotWithShape="1">
          <a:blip r:embed="rId2">
            <a:lum/>
          </a:blip>
          <a:srcRect/>
          <a:stretch>
            <a:fillRect t="-16000" b="-16000"/>
          </a:stretch>
        </a:blipFill>
        <a:effectLst/>
      </p:bgPr>
    </p:bg>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40C00456-721A-A94C-800A-D5E7EE91C160}" type="datetime1">
              <a:rPr lang="en-US" smtClean="0"/>
              <a:pPr/>
              <a:t>12/14/2021</a:t>
            </a:fld>
            <a:endParaRPr lang="en-US"/>
          </a:p>
        </p:txBody>
      </p:sp>
      <p:sp>
        <p:nvSpPr>
          <p:cNvPr id="10" name="Footer Placeholder 4"/>
          <p:cNvSpPr>
            <a:spLocks noGrp="1"/>
          </p:cNvSpPr>
          <p:nvPr>
            <p:ph type="ftr" sz="quarter" idx="3"/>
          </p:nvPr>
        </p:nvSpPr>
        <p:spPr>
          <a:xfrm>
            <a:off x="3124200" y="4845380"/>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MSI MESP S. Sudan Household Survey Baseline 2021</a:t>
            </a:r>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2" name="Title 1"/>
          <p:cNvSpPr>
            <a:spLocks noGrp="1"/>
          </p:cNvSpPr>
          <p:nvPr>
            <p:ph type="ctrTitle" hasCustomPrompt="1"/>
          </p:nvPr>
        </p:nvSpPr>
        <p:spPr>
          <a:xfrm>
            <a:off x="685800" y="1601787"/>
            <a:ext cx="3886200" cy="1209781"/>
          </a:xfrm>
          <a:effectLst>
            <a:outerShdw blurRad="254000" dir="2700000" algn="tl" rotWithShape="0">
              <a:srgbClr val="000000">
                <a:alpha val="20000"/>
              </a:srgbClr>
            </a:outerShdw>
          </a:effectLst>
        </p:spPr>
        <p:txBody>
          <a:bodyPr anchor="b" anchorCtr="0">
            <a:normAutofit/>
          </a:bodyPr>
          <a:lstStyle>
            <a:lvl1pPr>
              <a:defRPr sz="2400">
                <a:solidFill>
                  <a:schemeClr val="bg1"/>
                </a:solidFill>
              </a:defRPr>
            </a:lvl1pPr>
          </a:lstStyle>
          <a:p>
            <a:r>
              <a:rPr lang="en-US"/>
              <a:t>CLICK TO EDIT MASTER TITLE STYLE</a:t>
            </a:r>
          </a:p>
        </p:txBody>
      </p:sp>
      <p:sp>
        <p:nvSpPr>
          <p:cNvPr id="13" name="Subtitle 2"/>
          <p:cNvSpPr>
            <a:spLocks noGrp="1"/>
          </p:cNvSpPr>
          <p:nvPr>
            <p:ph type="subTitle" idx="1" hasCustomPrompt="1"/>
          </p:nvPr>
        </p:nvSpPr>
        <p:spPr>
          <a:xfrm>
            <a:off x="685800" y="3135206"/>
            <a:ext cx="3429000" cy="1209781"/>
          </a:xfrm>
          <a:effectLst>
            <a:outerShdw blurRad="254000" dir="5400000" algn="tl" rotWithShape="0">
              <a:srgbClr val="000000">
                <a:alpha val="40000"/>
              </a:srgbClr>
            </a:outerShdw>
          </a:effectLst>
        </p:spPr>
        <p:txBody>
          <a:bodyPr>
            <a:norm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Text Placeholder 4"/>
          <p:cNvSpPr>
            <a:spLocks noGrp="1"/>
          </p:cNvSpPr>
          <p:nvPr>
            <p:ph type="body" sz="quarter" idx="12" hasCustomPrompt="1"/>
          </p:nvPr>
        </p:nvSpPr>
        <p:spPr>
          <a:xfrm rot="16200000">
            <a:off x="7862312" y="1098609"/>
            <a:ext cx="2073910" cy="184666"/>
          </a:xfrm>
        </p:spPr>
        <p:txBody>
          <a:bodyPr>
            <a:spAutoFit/>
          </a:bodyPr>
          <a:lstStyle>
            <a:lvl1pPr marL="0" indent="0" algn="r">
              <a:buNone/>
              <a:defRPr sz="600" baseline="0">
                <a:solidFill>
                  <a:schemeClr val="bg1"/>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6479" y="533597"/>
            <a:ext cx="2041273" cy="612382"/>
          </a:xfrm>
          <a:prstGeom prst="rect">
            <a:avLst/>
          </a:prstGeom>
          <a:effectLst>
            <a:outerShdw blurRad="254000" dir="2700000" algn="tl" rotWithShape="0">
              <a:srgbClr val="000000">
                <a:alpha val="20000"/>
              </a:srgbClr>
            </a:outerShdw>
          </a:effectLst>
        </p:spPr>
      </p:pic>
    </p:spTree>
    <p:extLst>
      <p:ext uri="{BB962C8B-B14F-4D97-AF65-F5344CB8AC3E}">
        <p14:creationId xmlns:p14="http://schemas.microsoft.com/office/powerpoint/2010/main" val="3883077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d/Gray 1 Content + Bottom Photo">
    <p:bg>
      <p:bgPr>
        <a:solidFill>
          <a:srgbClr val="E7E7E5"/>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2592387"/>
            <a:ext cx="8839200" cy="2440594"/>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3" name="Content Placeholder 2"/>
          <p:cNvSpPr>
            <a:spLocks noGrp="1"/>
          </p:cNvSpPr>
          <p:nvPr>
            <p:ph idx="1"/>
          </p:nvPr>
        </p:nvSpPr>
        <p:spPr>
          <a:xfrm>
            <a:off x="685800" y="1296987"/>
            <a:ext cx="7772400" cy="11430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193355D5-F1DA-0F48-9E7E-0A3FEBF9FF84}" type="datetime1">
              <a:rPr lang="en-US" smtClean="0"/>
              <a:pPr/>
              <a:t>12/14/2021</a:t>
            </a:fld>
            <a:endParaRPr lang="en-US"/>
          </a:p>
        </p:txBody>
      </p:sp>
      <p:sp>
        <p:nvSpPr>
          <p:cNvPr id="10" name="Footer Placeholder 4"/>
          <p:cNvSpPr>
            <a:spLocks noGrp="1"/>
          </p:cNvSpPr>
          <p:nvPr>
            <p:ph type="ftr" sz="quarter" idx="3"/>
          </p:nvPr>
        </p:nvSpPr>
        <p:spPr>
          <a:xfrm>
            <a:off x="3124200" y="4799214"/>
            <a:ext cx="2895600" cy="276999"/>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GMSI MESP S. Sudan Household Survey Baseline 2021</a:t>
            </a:r>
          </a:p>
          <a:p>
            <a:r>
              <a:rPr lang="en-US"/>
              <a:t>OES HERE</a:t>
            </a:r>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ext Placeholder 4"/>
          <p:cNvSpPr>
            <a:spLocks noGrp="1"/>
          </p:cNvSpPr>
          <p:nvPr>
            <p:ph type="body" sz="quarter" idx="12" hasCustomPrompt="1"/>
          </p:nvPr>
        </p:nvSpPr>
        <p:spPr>
          <a:xfrm rot="16200000">
            <a:off x="7862313" y="3537008"/>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7" name="Title 1"/>
          <p:cNvSpPr>
            <a:spLocks noGrp="1"/>
          </p:cNvSpPr>
          <p:nvPr>
            <p:ph type="title" hasCustomPrompt="1"/>
          </p:nvPr>
        </p:nvSpPr>
        <p:spPr>
          <a:xfrm>
            <a:off x="686104" y="679217"/>
            <a:ext cx="7772400" cy="46537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2470141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d/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3988"/>
            <a:ext cx="4419600" cy="48768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1677987"/>
            <a:ext cx="3657600" cy="2819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13" name="Text Placeholder 4"/>
          <p:cNvSpPr>
            <a:spLocks noGrp="1"/>
          </p:cNvSpPr>
          <p:nvPr>
            <p:ph type="body" sz="quarter" idx="12" hasCustomPrompt="1"/>
          </p:nvPr>
        </p:nvSpPr>
        <p:spPr>
          <a:xfrm rot="16200000">
            <a:off x="7862312"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21" name="Title 1"/>
          <p:cNvSpPr>
            <a:spLocks noGrp="1"/>
          </p:cNvSpPr>
          <p:nvPr>
            <p:ph type="title" hasCustomPrompt="1"/>
          </p:nvPr>
        </p:nvSpPr>
        <p:spPr>
          <a:xfrm>
            <a:off x="685800" y="678715"/>
            <a:ext cx="3657600" cy="830997"/>
          </a:xfrm>
        </p:spPr>
        <p:txBody>
          <a:bodyPr wrap="square"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2560114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d/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3987"/>
            <a:ext cx="4419600" cy="4876799"/>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442713"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188567"/>
            <a:ext cx="3885896" cy="837665"/>
          </a:xfrm>
        </p:spPr>
        <p:txBody>
          <a:bodyPr wrap="square" anchor="ctr"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4239252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Red/Gray 1 Content">
    <p:bg>
      <p:bgPr>
        <a:solidFill>
          <a:schemeClr val="bg1"/>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414FB1AD-D69E-B741-965A-0BAE826C2FA6}" type="datetime1">
              <a:rPr lang="en-US" smtClean="0"/>
              <a:pPr/>
              <a:t>12/14/2021</a:t>
            </a:fld>
            <a:endParaRPr lang="en-US"/>
          </a:p>
        </p:txBody>
      </p:sp>
      <p:sp>
        <p:nvSpPr>
          <p:cNvPr id="9"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MSI MESP S. Sudan Household Survey Baseline 2021</a:t>
            </a:r>
          </a:p>
        </p:txBody>
      </p:sp>
      <p:sp>
        <p:nvSpPr>
          <p:cNvPr id="10"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2" name="Title Placeholder 1"/>
          <p:cNvSpPr>
            <a:spLocks noGrp="1"/>
          </p:cNvSpPr>
          <p:nvPr>
            <p:ph type="title"/>
          </p:nvPr>
        </p:nvSpPr>
        <p:spPr>
          <a:xfrm>
            <a:off x="686104" y="682922"/>
            <a:ext cx="7772400" cy="461665"/>
          </a:xfrm>
          <a:prstGeom prst="rect">
            <a:avLst/>
          </a:prstGeom>
        </p:spPr>
        <p:txBody>
          <a:bodyPr vert="horz" lIns="91440" tIns="45720" rIns="91440" bIns="45720" rtlCol="0" anchor="b" anchorCtr="0">
            <a:spAutoFit/>
          </a:bodyPr>
          <a:lstStyle/>
          <a:p>
            <a:r>
              <a:rPr lang="en-US"/>
              <a:t>Click to edit Master title style</a:t>
            </a:r>
          </a:p>
        </p:txBody>
      </p:sp>
      <p:sp>
        <p:nvSpPr>
          <p:cNvPr id="7" name="Text Placeholder 2"/>
          <p:cNvSpPr>
            <a:spLocks noGrp="1"/>
          </p:cNvSpPr>
          <p:nvPr>
            <p:ph idx="1" hasCustomPrompt="1"/>
          </p:nvPr>
        </p:nvSpPr>
        <p:spPr>
          <a:xfrm>
            <a:off x="685800" y="1296987"/>
            <a:ext cx="7772400" cy="3200400"/>
          </a:xfrm>
          <a:prstGeom prst="rect">
            <a:avLst/>
          </a:prstGeom>
        </p:spPr>
        <p:txBody>
          <a:bodyPr vert="horz" lIns="91440" tIns="45720" rIns="91440" bIns="45720" rtlCol="0">
            <a:normAutofit/>
          </a:bodyPr>
          <a:lstStyle>
            <a:lvl1pPr marL="230188" marR="0" indent="-230188" algn="l" defTabSz="457200" rtl="0" eaLnBrk="1" fontAlgn="auto" latinLnBrk="0" hangingPunct="1">
              <a:lnSpc>
                <a:spcPct val="100000"/>
              </a:lnSpc>
              <a:spcBef>
                <a:spcPts val="0"/>
              </a:spcBef>
              <a:spcAft>
                <a:spcPts val="800"/>
              </a:spcAft>
              <a:buClrTx/>
              <a:buSzTx/>
              <a:buFont typeface="Arial"/>
              <a:buChar char="•"/>
              <a:tabLst/>
              <a:defRPr/>
            </a:lvl1pPr>
          </a:lstStyle>
          <a:p>
            <a:pPr marL="230188" marR="0" lvl="0" indent="-230188" algn="l" defTabSz="457200" rtl="0" eaLnBrk="1" fontAlgn="auto" latinLnBrk="0" hangingPunct="1">
              <a:lnSpc>
                <a:spcPct val="100000"/>
              </a:lnSpc>
              <a:spcBef>
                <a:spcPts val="0"/>
              </a:spcBef>
              <a:spcAft>
                <a:spcPts val="800"/>
              </a:spcAft>
              <a:buClrTx/>
              <a:buSzTx/>
              <a:buFont typeface="Arial"/>
              <a:buChar char="•"/>
              <a:tabLst/>
              <a:defRPr/>
            </a:pPr>
            <a:r>
              <a:rPr kumimoji="0" lang="en-US" sz="1600" b="0" i="0" u="none" strike="noStrike" kern="1200" cap="none" spc="0" normalizeH="0" baseline="0" noProof="0">
                <a:ln>
                  <a:noFill/>
                </a:ln>
                <a:solidFill>
                  <a:srgbClr val="6C6463"/>
                </a:solidFill>
                <a:effectLst/>
                <a:uLnTx/>
                <a:uFillTx/>
                <a:latin typeface="Gill Sans MT"/>
                <a:ea typeface="+mn-ea"/>
                <a:cs typeface="Gill Sans MT"/>
              </a:rPr>
              <a:t>Click to edit Master text styles</a:t>
            </a:r>
          </a:p>
          <a:p>
            <a:pPr marL="684213" marR="0" lvl="1" indent="-230188" algn="l" defTabSz="457200" rtl="0" eaLnBrk="1" fontAlgn="auto" latinLnBrk="0" hangingPunct="1">
              <a:lnSpc>
                <a:spcPct val="100000"/>
              </a:lnSpc>
              <a:spcBef>
                <a:spcPts val="0"/>
              </a:spcBef>
              <a:spcAft>
                <a:spcPts val="800"/>
              </a:spcAft>
              <a:buClrTx/>
              <a:buSzTx/>
              <a:buFont typeface="Arial"/>
              <a:buChar char="–"/>
              <a:tabLst/>
              <a:defRPr/>
            </a:pPr>
            <a:r>
              <a:rPr kumimoji="0" lang="en-US" sz="1600" b="0" i="0" u="none" strike="noStrike" kern="1200" cap="none" spc="0" normalizeH="0" baseline="0" noProof="0">
                <a:ln>
                  <a:noFill/>
                </a:ln>
                <a:solidFill>
                  <a:srgbClr val="6C6463"/>
                </a:solidFill>
                <a:effectLst/>
                <a:uLnTx/>
                <a:uFillTx/>
                <a:latin typeface="Gill Sans MT"/>
                <a:ea typeface="+mn-ea"/>
                <a:cs typeface="Gill Sans MT"/>
              </a:rPr>
              <a:t>Second level</a:t>
            </a:r>
          </a:p>
        </p:txBody>
      </p:sp>
    </p:spTree>
    <p:extLst>
      <p:ext uri="{BB962C8B-B14F-4D97-AF65-F5344CB8AC3E}">
        <p14:creationId xmlns:p14="http://schemas.microsoft.com/office/powerpoint/2010/main" val="2207058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Red/Gray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38096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296987"/>
            <a:ext cx="38103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AB18E012-EC0C-1649-A039-CB178266D114}"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MSI MESP S. Sudan Household Survey Baseline 2021</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679217"/>
            <a:ext cx="7772400" cy="46537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1922565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Red/Gray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25142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39C62A9A-2216-F44B-AFF9-136AA601C377}"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MSI MESP S. Sudan Household Survey Baseline 2021</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Content Placeholder 3"/>
          <p:cNvSpPr>
            <a:spLocks noGrp="1"/>
          </p:cNvSpPr>
          <p:nvPr>
            <p:ph sz="half" idx="13"/>
          </p:nvPr>
        </p:nvSpPr>
        <p:spPr>
          <a:xfrm>
            <a:off x="3314548"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11" name="Title 1"/>
          <p:cNvSpPr>
            <a:spLocks noGrp="1"/>
          </p:cNvSpPr>
          <p:nvPr>
            <p:ph type="title" hasCustomPrompt="1"/>
          </p:nvPr>
        </p:nvSpPr>
        <p:spPr>
          <a:xfrm>
            <a:off x="686104" y="679217"/>
            <a:ext cx="7772400" cy="46537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1348010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Red/Gray 1 Content + Bottom Photo">
    <p:bg>
      <p:bgPr>
        <a:solidFill>
          <a:schemeClr val="bg1"/>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2592387"/>
            <a:ext cx="8839200" cy="2440594"/>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3" name="Content Placeholder 2"/>
          <p:cNvSpPr>
            <a:spLocks noGrp="1"/>
          </p:cNvSpPr>
          <p:nvPr>
            <p:ph idx="1"/>
          </p:nvPr>
        </p:nvSpPr>
        <p:spPr>
          <a:xfrm>
            <a:off x="685800" y="1296987"/>
            <a:ext cx="7772400" cy="11430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193355D5-F1DA-0F48-9E7E-0A3FEBF9FF84}" type="datetime1">
              <a:rPr lang="en-US" smtClean="0"/>
              <a:pPr/>
              <a:t>12/14/2021</a:t>
            </a:fld>
            <a:endParaRPr lang="en-US"/>
          </a:p>
        </p:txBody>
      </p:sp>
      <p:sp>
        <p:nvSpPr>
          <p:cNvPr id="10"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MSI MESP S. Sudan Household Survey Baseline 2021</a:t>
            </a:r>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ext Placeholder 4"/>
          <p:cNvSpPr>
            <a:spLocks noGrp="1"/>
          </p:cNvSpPr>
          <p:nvPr>
            <p:ph type="body" sz="quarter" idx="12" hasCustomPrompt="1"/>
          </p:nvPr>
        </p:nvSpPr>
        <p:spPr>
          <a:xfrm rot="16200000">
            <a:off x="7862313" y="3537008"/>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7" name="Title 1"/>
          <p:cNvSpPr>
            <a:spLocks noGrp="1"/>
          </p:cNvSpPr>
          <p:nvPr>
            <p:ph type="title" hasCustomPrompt="1"/>
          </p:nvPr>
        </p:nvSpPr>
        <p:spPr>
          <a:xfrm>
            <a:off x="686104" y="679217"/>
            <a:ext cx="7772400" cy="46537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1450899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Red/Gray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3988"/>
            <a:ext cx="4419600" cy="48768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1677987"/>
            <a:ext cx="3657600" cy="2819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13" name="Text Placeholder 4"/>
          <p:cNvSpPr>
            <a:spLocks noGrp="1"/>
          </p:cNvSpPr>
          <p:nvPr>
            <p:ph type="body" sz="quarter" idx="12" hasCustomPrompt="1"/>
          </p:nvPr>
        </p:nvSpPr>
        <p:spPr>
          <a:xfrm rot="16200000">
            <a:off x="7862312"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8" name="Title 1"/>
          <p:cNvSpPr>
            <a:spLocks noGrp="1"/>
          </p:cNvSpPr>
          <p:nvPr>
            <p:ph type="title" hasCustomPrompt="1"/>
          </p:nvPr>
        </p:nvSpPr>
        <p:spPr>
          <a:xfrm>
            <a:off x="685800" y="678715"/>
            <a:ext cx="3657600" cy="830997"/>
          </a:xfrm>
        </p:spPr>
        <p:txBody>
          <a:bodyPr wrap="square"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1482703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Red/Gray Title Only">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3987"/>
            <a:ext cx="4419600" cy="4876799"/>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442713"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188567"/>
            <a:ext cx="3885896" cy="837665"/>
          </a:xfrm>
        </p:spPr>
        <p:txBody>
          <a:bodyPr wrap="square" anchor="ctr"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11208314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ct Inf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rot="16200000">
            <a:off x="7862313"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6"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3F4168E2-91C5-9646-9F53-5B4E70AF759D}" type="datetime1">
              <a:rPr lang="en-US" smtClean="0"/>
              <a:pPr/>
              <a:t>12/14/2021</a:t>
            </a:fld>
            <a:endParaRPr lang="en-US"/>
          </a:p>
        </p:txBody>
      </p:sp>
      <p:sp>
        <p:nvSpPr>
          <p:cNvPr id="8"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768" y="4344987"/>
            <a:ext cx="1369673" cy="410902"/>
          </a:xfrm>
          <a:prstGeom prst="rect">
            <a:avLst/>
          </a:prstGeom>
          <a:effectLst/>
        </p:spPr>
      </p:pic>
      <p:sp>
        <p:nvSpPr>
          <p:cNvPr id="15" name="Subtitle 2"/>
          <p:cNvSpPr>
            <a:spLocks noGrp="1"/>
          </p:cNvSpPr>
          <p:nvPr>
            <p:ph type="subTitle" idx="1" hasCustomPrompt="1"/>
          </p:nvPr>
        </p:nvSpPr>
        <p:spPr>
          <a:xfrm>
            <a:off x="685800" y="3135206"/>
            <a:ext cx="3429000" cy="1209781"/>
          </a:xfrm>
          <a:effectLst>
            <a:outerShdw blurRad="254000" dir="5400000" algn="tl" rotWithShape="0">
              <a:srgbClr val="000000">
                <a:alpha val="40000"/>
              </a:srgbClr>
            </a:outerShdw>
          </a:effectLst>
        </p:spPr>
        <p:txBody>
          <a:bodyPr>
            <a:norm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8" name="Straight Connector 17"/>
          <p:cNvCxnSpPr/>
          <p:nvPr userDrawn="1"/>
        </p:nvCxnSpPr>
        <p:spPr>
          <a:xfrm>
            <a:off x="746760" y="2973387"/>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1852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Full Red">
    <p:bg>
      <p:bgPr>
        <a:solidFill>
          <a:srgbClr val="BA0C2F"/>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EB2C8F94-9D67-854F-8417-3B884156945E}" type="datetime1">
              <a:rPr lang="en-US" smtClean="0"/>
              <a:pPr/>
              <a:t>12/14/2021</a:t>
            </a:fld>
            <a:endParaRPr lang="en-US"/>
          </a:p>
        </p:txBody>
      </p:sp>
      <p:sp>
        <p:nvSpPr>
          <p:cNvPr id="9"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MSI MESP S. Sudan Household Survey Baseline 2021</a:t>
            </a:r>
          </a:p>
        </p:txBody>
      </p:sp>
      <p:sp>
        <p:nvSpPr>
          <p:cNvPr id="10"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2" name="Title 1"/>
          <p:cNvSpPr>
            <a:spLocks noGrp="1"/>
          </p:cNvSpPr>
          <p:nvPr>
            <p:ph type="ctrTitle" hasCustomPrompt="1"/>
          </p:nvPr>
        </p:nvSpPr>
        <p:spPr>
          <a:xfrm>
            <a:off x="685800" y="1601787"/>
            <a:ext cx="3886200" cy="1209781"/>
          </a:xfrm>
          <a:effectLst/>
        </p:spPr>
        <p:txBody>
          <a:bodyPr anchor="b" anchorCtr="0">
            <a:normAutofit/>
          </a:bodyPr>
          <a:lstStyle>
            <a:lvl1pPr>
              <a:defRPr sz="2400">
                <a:solidFill>
                  <a:schemeClr val="bg1"/>
                </a:solidFill>
              </a:defRPr>
            </a:lvl1pPr>
          </a:lstStyle>
          <a:p>
            <a:r>
              <a:rPr lang="en-US"/>
              <a:t>CLICK TO EDIT MASTER TITLE STYLE</a:t>
            </a:r>
          </a:p>
        </p:txBody>
      </p:sp>
      <p:sp>
        <p:nvSpPr>
          <p:cNvPr id="13" name="Subtitle 2"/>
          <p:cNvSpPr>
            <a:spLocks noGrp="1"/>
          </p:cNvSpPr>
          <p:nvPr>
            <p:ph type="subTitle" idx="1" hasCustomPrompt="1"/>
          </p:nvPr>
        </p:nvSpPr>
        <p:spPr>
          <a:xfrm>
            <a:off x="685800" y="3135206"/>
            <a:ext cx="3429000" cy="1209781"/>
          </a:xfrm>
          <a:effectLst/>
        </p:spPr>
        <p:txBody>
          <a:bodyPr>
            <a:norm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7" name="Straight Connector 16"/>
          <p:cNvCxnSpPr/>
          <p:nvPr userDrawn="1"/>
        </p:nvCxnSpPr>
        <p:spPr>
          <a:xfrm>
            <a:off x="746760" y="2973387"/>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768" y="569937"/>
            <a:ext cx="1369673" cy="410902"/>
          </a:xfrm>
          <a:prstGeom prst="rect">
            <a:avLst/>
          </a:prstGeom>
          <a:effectLst>
            <a:outerShdw blurRad="254000" dir="2700000" algn="tl" rotWithShape="0">
              <a:srgbClr val="000000">
                <a:alpha val="20000"/>
              </a:srgbClr>
            </a:outerShdw>
          </a:effectLst>
        </p:spPr>
      </p:pic>
    </p:spTree>
    <p:extLst>
      <p:ext uri="{BB962C8B-B14F-4D97-AF65-F5344CB8AC3E}">
        <p14:creationId xmlns:p14="http://schemas.microsoft.com/office/powerpoint/2010/main" val="3252771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ver - Full Red">
    <p:bg>
      <p:bgPr>
        <a:solidFill>
          <a:srgbClr val="002F6C"/>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EB2C8F94-9D67-854F-8417-3B884156945E}" type="datetime1">
              <a:rPr lang="en-US" smtClean="0"/>
              <a:pPr/>
              <a:t>12/14/2021</a:t>
            </a:fld>
            <a:endParaRPr lang="en-US"/>
          </a:p>
        </p:txBody>
      </p:sp>
      <p:sp>
        <p:nvSpPr>
          <p:cNvPr id="9"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2" name="Title 1"/>
          <p:cNvSpPr>
            <a:spLocks noGrp="1"/>
          </p:cNvSpPr>
          <p:nvPr>
            <p:ph type="ctrTitle" hasCustomPrompt="1"/>
          </p:nvPr>
        </p:nvSpPr>
        <p:spPr>
          <a:xfrm>
            <a:off x="685800" y="1601787"/>
            <a:ext cx="3886200" cy="1209781"/>
          </a:xfrm>
          <a:effectLst/>
        </p:spPr>
        <p:txBody>
          <a:bodyPr anchor="b" anchorCtr="0">
            <a:normAutofit/>
          </a:bodyPr>
          <a:lstStyle>
            <a:lvl1pPr>
              <a:defRPr sz="2400">
                <a:solidFill>
                  <a:schemeClr val="bg1"/>
                </a:solidFill>
              </a:defRPr>
            </a:lvl1pPr>
          </a:lstStyle>
          <a:p>
            <a:r>
              <a:rPr lang="en-US"/>
              <a:t>CLICK TO EDIT MASTER TITLE STYLE</a:t>
            </a:r>
          </a:p>
        </p:txBody>
      </p:sp>
      <p:sp>
        <p:nvSpPr>
          <p:cNvPr id="13" name="Subtitle 2"/>
          <p:cNvSpPr>
            <a:spLocks noGrp="1"/>
          </p:cNvSpPr>
          <p:nvPr>
            <p:ph type="subTitle" idx="1" hasCustomPrompt="1"/>
          </p:nvPr>
        </p:nvSpPr>
        <p:spPr>
          <a:xfrm>
            <a:off x="685800" y="3135206"/>
            <a:ext cx="3429000" cy="1209781"/>
          </a:xfrm>
          <a:effectLst/>
        </p:spPr>
        <p:txBody>
          <a:bodyPr>
            <a:norm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7" name="Straight Connector 16"/>
          <p:cNvCxnSpPr/>
          <p:nvPr userDrawn="1"/>
        </p:nvCxnSpPr>
        <p:spPr>
          <a:xfrm>
            <a:off x="746760" y="2973387"/>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768" y="569937"/>
            <a:ext cx="1369673" cy="410902"/>
          </a:xfrm>
          <a:prstGeom prst="rect">
            <a:avLst/>
          </a:prstGeom>
          <a:effectLst>
            <a:outerShdw blurRad="254000" dir="2700000" algn="tl" rotWithShape="0">
              <a:srgbClr val="000000">
                <a:alpha val="20000"/>
              </a:srgbClr>
            </a:outerShdw>
          </a:effectLst>
        </p:spPr>
      </p:pic>
    </p:spTree>
    <p:extLst>
      <p:ext uri="{BB962C8B-B14F-4D97-AF65-F5344CB8AC3E}">
        <p14:creationId xmlns:p14="http://schemas.microsoft.com/office/powerpoint/2010/main" val="24066321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Divider - Full Red">
    <p:bg>
      <p:bgPr>
        <a:solidFill>
          <a:srgbClr val="002F6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534987"/>
            <a:ext cx="5486400" cy="461665"/>
          </a:xfrm>
        </p:spPr>
        <p:txBody>
          <a:bodyPr wrap="square" anchor="t" anchorCtr="0">
            <a:spAutoFit/>
          </a:bodyPr>
          <a:lstStyle>
            <a:lvl1pPr>
              <a:defRPr sz="2400">
                <a:solidFill>
                  <a:srgbClr val="FFFFFF"/>
                </a:solidFill>
              </a:defRPr>
            </a:lvl1pPr>
          </a:lstStyle>
          <a:p>
            <a:r>
              <a:rPr lang="en-US"/>
              <a:t>CLICK TO EDIT MASTER TITLE STYLE</a:t>
            </a:r>
          </a:p>
        </p:txBody>
      </p:sp>
      <p:sp>
        <p:nvSpPr>
          <p:cNvPr id="3" name="Date Placeholder 2"/>
          <p:cNvSpPr>
            <a:spLocks noGrp="1"/>
          </p:cNvSpPr>
          <p:nvPr>
            <p:ph type="dt" sz="half" idx="10"/>
          </p:nvPr>
        </p:nvSpPr>
        <p:spPr>
          <a:xfrm>
            <a:off x="152400" y="4844639"/>
            <a:ext cx="2133600" cy="186148"/>
          </a:xfrm>
        </p:spPr>
        <p:txBody>
          <a:bodyPr/>
          <a:lstStyle>
            <a:lvl1pPr>
              <a:defRPr>
                <a:solidFill>
                  <a:srgbClr val="FFFFFF"/>
                </a:solidFill>
              </a:defRPr>
            </a:lvl1pPr>
          </a:lstStyle>
          <a:p>
            <a:fld id="{C3349C05-927F-3348-96DF-9086CF2761D6}" type="datetime1">
              <a:rPr lang="en-US" smtClean="0"/>
              <a:t>12/14/2021</a:t>
            </a:fld>
            <a:endParaRPr lang="en-US"/>
          </a:p>
        </p:txBody>
      </p:sp>
      <p:sp>
        <p:nvSpPr>
          <p:cNvPr id="4" name="Footer Placeholder 3"/>
          <p:cNvSpPr>
            <a:spLocks noGrp="1"/>
          </p:cNvSpPr>
          <p:nvPr>
            <p:ph type="ftr" sz="quarter" idx="11"/>
          </p:nvPr>
        </p:nvSpPr>
        <p:spPr>
          <a:xfrm>
            <a:off x="3124200" y="4844639"/>
            <a:ext cx="2895600" cy="186148"/>
          </a:xfrm>
        </p:spPr>
        <p:txBody>
          <a:bodyPr/>
          <a:lstStyle>
            <a:lvl1pPr>
              <a:defRPr>
                <a:solidFill>
                  <a:srgbClr val="FFFFFF"/>
                </a:solidFill>
              </a:defRPr>
            </a:lvl1pPr>
          </a:lstStyle>
          <a:p>
            <a:r>
              <a:rPr lang="en-US"/>
              <a:t>FOOTER GOES HERE</a:t>
            </a:r>
          </a:p>
        </p:txBody>
      </p:sp>
      <p:sp>
        <p:nvSpPr>
          <p:cNvPr id="5" name="Slide Number Placeholder 4"/>
          <p:cNvSpPr>
            <a:spLocks noGrp="1"/>
          </p:cNvSpPr>
          <p:nvPr>
            <p:ph type="sldNum" sz="quarter" idx="12"/>
          </p:nvPr>
        </p:nvSpPr>
        <p:spPr>
          <a:xfrm>
            <a:off x="6858000" y="4844639"/>
            <a:ext cx="2133600" cy="186148"/>
          </a:xfrm>
        </p:spPr>
        <p:txBody>
          <a:bodyPr/>
          <a:lstStyle>
            <a:lvl1pPr>
              <a:defRPr>
                <a:solidFill>
                  <a:srgbClr val="FFFFFF"/>
                </a:solidFill>
              </a:defRPr>
            </a:lvl1pPr>
          </a:lstStyle>
          <a:p>
            <a:fld id="{42782948-4DBE-204D-AB9E-B65E067054AE}"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768" y="4344987"/>
            <a:ext cx="1369673" cy="410902"/>
          </a:xfrm>
          <a:prstGeom prst="rect">
            <a:avLst/>
          </a:prstGeom>
          <a:effectLst/>
        </p:spPr>
      </p:pic>
      <p:cxnSp>
        <p:nvCxnSpPr>
          <p:cNvPr id="13" name="Straight Connector 12"/>
          <p:cNvCxnSpPr/>
          <p:nvPr userDrawn="1"/>
        </p:nvCxnSpPr>
        <p:spPr>
          <a:xfrm>
            <a:off x="746760" y="687387"/>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14659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Red/Gray 1 Content">
    <p:bg>
      <p:bgPr>
        <a:solidFill>
          <a:srgbClr val="E7E7E5"/>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414FB1AD-D69E-B741-965A-0BAE826C2FA6}" type="datetime1">
              <a:rPr lang="en-US" smtClean="0"/>
              <a:pPr/>
              <a:t>12/14/2021</a:t>
            </a:fld>
            <a:endParaRPr lang="en-US"/>
          </a:p>
        </p:txBody>
      </p:sp>
      <p:sp>
        <p:nvSpPr>
          <p:cNvPr id="9"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2" name="Title Placeholder 1"/>
          <p:cNvSpPr>
            <a:spLocks noGrp="1"/>
          </p:cNvSpPr>
          <p:nvPr>
            <p:ph type="title"/>
          </p:nvPr>
        </p:nvSpPr>
        <p:spPr>
          <a:xfrm>
            <a:off x="686104" y="682922"/>
            <a:ext cx="7772400" cy="461665"/>
          </a:xfrm>
          <a:prstGeom prst="rect">
            <a:avLst/>
          </a:prstGeom>
        </p:spPr>
        <p:txBody>
          <a:bodyPr vert="horz" lIns="91440" tIns="45720" rIns="91440" bIns="45720" rtlCol="0" anchor="b" anchorCtr="0">
            <a:spAutoFit/>
          </a:bodyPr>
          <a:lstStyle>
            <a:lvl1pPr>
              <a:defRPr>
                <a:solidFill>
                  <a:srgbClr val="0067B9"/>
                </a:solidFill>
              </a:defRPr>
            </a:lvl1pPr>
          </a:lstStyle>
          <a:p>
            <a:r>
              <a:rPr lang="en-US"/>
              <a:t>Click to edit Master title style</a:t>
            </a:r>
          </a:p>
        </p:txBody>
      </p:sp>
      <p:sp>
        <p:nvSpPr>
          <p:cNvPr id="13" name="Text Placeholder 2"/>
          <p:cNvSpPr>
            <a:spLocks noGrp="1"/>
          </p:cNvSpPr>
          <p:nvPr>
            <p:ph idx="1" hasCustomPrompt="1"/>
          </p:nvPr>
        </p:nvSpPr>
        <p:spPr>
          <a:xfrm>
            <a:off x="685800" y="1296987"/>
            <a:ext cx="7772400" cy="3200400"/>
          </a:xfrm>
          <a:prstGeom prst="rect">
            <a:avLst/>
          </a:prstGeom>
        </p:spPr>
        <p:txBody>
          <a:bodyPr vert="horz" lIns="91440" tIns="45720" rIns="91440" bIns="45720" rtlCol="0">
            <a:normAutofit/>
          </a:bodyPr>
          <a:lstStyle>
            <a:lvl1pPr marL="230188" marR="0" indent="-230188" algn="l" defTabSz="457200" rtl="0" eaLnBrk="1" fontAlgn="auto" latinLnBrk="0" hangingPunct="1">
              <a:lnSpc>
                <a:spcPct val="100000"/>
              </a:lnSpc>
              <a:spcBef>
                <a:spcPts val="0"/>
              </a:spcBef>
              <a:spcAft>
                <a:spcPts val="800"/>
              </a:spcAft>
              <a:buClrTx/>
              <a:buSzTx/>
              <a:buFont typeface="Arial"/>
              <a:buChar char="•"/>
              <a:tabLst/>
              <a:defRPr/>
            </a:lvl1pPr>
          </a:lstStyle>
          <a:p>
            <a:pPr marL="230188" marR="0" lvl="0" indent="-230188" algn="l" defTabSz="457200" rtl="0" eaLnBrk="1" fontAlgn="auto" latinLnBrk="0" hangingPunct="1">
              <a:lnSpc>
                <a:spcPct val="100000"/>
              </a:lnSpc>
              <a:spcBef>
                <a:spcPts val="0"/>
              </a:spcBef>
              <a:spcAft>
                <a:spcPts val="800"/>
              </a:spcAft>
              <a:buClrTx/>
              <a:buSzTx/>
              <a:buFont typeface="Arial"/>
              <a:buChar char="•"/>
              <a:tabLst/>
              <a:defRPr/>
            </a:pPr>
            <a:r>
              <a:rPr kumimoji="0" lang="en-US" sz="1600" b="0" i="0" u="none" strike="noStrike" kern="1200" cap="none" spc="0" normalizeH="0" baseline="0" noProof="0">
                <a:ln>
                  <a:noFill/>
                </a:ln>
                <a:solidFill>
                  <a:srgbClr val="6C6463"/>
                </a:solidFill>
                <a:effectLst/>
                <a:uLnTx/>
                <a:uFillTx/>
                <a:latin typeface="Gill Sans MT"/>
                <a:ea typeface="+mn-ea"/>
                <a:cs typeface="Gill Sans MT"/>
              </a:rPr>
              <a:t>Click to edit Master text styles</a:t>
            </a:r>
          </a:p>
          <a:p>
            <a:pPr marL="684213" marR="0" lvl="1" indent="-230188" algn="l" defTabSz="457200" rtl="0" eaLnBrk="1" fontAlgn="auto" latinLnBrk="0" hangingPunct="1">
              <a:lnSpc>
                <a:spcPct val="100000"/>
              </a:lnSpc>
              <a:spcBef>
                <a:spcPts val="0"/>
              </a:spcBef>
              <a:spcAft>
                <a:spcPts val="800"/>
              </a:spcAft>
              <a:buClrTx/>
              <a:buSzTx/>
              <a:buFont typeface="Arial"/>
              <a:buChar char="–"/>
              <a:tabLst/>
              <a:defRPr/>
            </a:pPr>
            <a:r>
              <a:rPr kumimoji="0" lang="en-US" sz="1600" b="0" i="0" u="none" strike="noStrike" kern="1200" cap="none" spc="0" normalizeH="0" baseline="0" noProof="0">
                <a:ln>
                  <a:noFill/>
                </a:ln>
                <a:solidFill>
                  <a:srgbClr val="6C6463"/>
                </a:solidFill>
                <a:effectLst/>
                <a:uLnTx/>
                <a:uFillTx/>
                <a:latin typeface="Gill Sans MT"/>
                <a:ea typeface="+mn-ea"/>
                <a:cs typeface="Gill Sans MT"/>
              </a:rPr>
              <a:t>Second level</a:t>
            </a:r>
          </a:p>
        </p:txBody>
      </p:sp>
    </p:spTree>
    <p:extLst>
      <p:ext uri="{BB962C8B-B14F-4D97-AF65-F5344CB8AC3E}">
        <p14:creationId xmlns:p14="http://schemas.microsoft.com/office/powerpoint/2010/main" val="42543250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Red/Gray 2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38096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296987"/>
            <a:ext cx="38103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AB18E012-EC0C-1649-A039-CB178266D114}"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679217"/>
            <a:ext cx="7772400" cy="46537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41214077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Red/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25142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39C62A9A-2216-F44B-AFF9-136AA601C377}"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Content Placeholder 3"/>
          <p:cNvSpPr>
            <a:spLocks noGrp="1"/>
          </p:cNvSpPr>
          <p:nvPr>
            <p:ph sz="half" idx="13"/>
          </p:nvPr>
        </p:nvSpPr>
        <p:spPr>
          <a:xfrm>
            <a:off x="3314548"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11" name="Title 1"/>
          <p:cNvSpPr>
            <a:spLocks noGrp="1"/>
          </p:cNvSpPr>
          <p:nvPr>
            <p:ph type="title" hasCustomPrompt="1"/>
          </p:nvPr>
        </p:nvSpPr>
        <p:spPr>
          <a:xfrm>
            <a:off x="686104" y="679217"/>
            <a:ext cx="7772400" cy="46537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25631923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Red/Gray 1 Content + Bottom Photo">
    <p:bg>
      <p:bgPr>
        <a:solidFill>
          <a:srgbClr val="E7E7E5"/>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2592387"/>
            <a:ext cx="8839200" cy="2440594"/>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3" name="Content Placeholder 2"/>
          <p:cNvSpPr>
            <a:spLocks noGrp="1"/>
          </p:cNvSpPr>
          <p:nvPr>
            <p:ph idx="1"/>
          </p:nvPr>
        </p:nvSpPr>
        <p:spPr>
          <a:xfrm>
            <a:off x="685800" y="1296987"/>
            <a:ext cx="7772400" cy="11430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193355D5-F1DA-0F48-9E7E-0A3FEBF9FF84}" type="datetime1">
              <a:rPr lang="en-US" smtClean="0"/>
              <a:pPr/>
              <a:t>12/14/2021</a:t>
            </a:fld>
            <a:endParaRPr lang="en-US"/>
          </a:p>
        </p:txBody>
      </p:sp>
      <p:sp>
        <p:nvSpPr>
          <p:cNvPr id="10"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ext Placeholder 4"/>
          <p:cNvSpPr>
            <a:spLocks noGrp="1"/>
          </p:cNvSpPr>
          <p:nvPr>
            <p:ph type="body" sz="quarter" idx="12" hasCustomPrompt="1"/>
          </p:nvPr>
        </p:nvSpPr>
        <p:spPr>
          <a:xfrm rot="16200000">
            <a:off x="7862313" y="3537008"/>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7" name="Title 1"/>
          <p:cNvSpPr>
            <a:spLocks noGrp="1"/>
          </p:cNvSpPr>
          <p:nvPr>
            <p:ph type="title" hasCustomPrompt="1"/>
          </p:nvPr>
        </p:nvSpPr>
        <p:spPr>
          <a:xfrm>
            <a:off x="686104" y="679217"/>
            <a:ext cx="7772400" cy="46537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20723587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Red/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3988"/>
            <a:ext cx="4419600" cy="48768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1677987"/>
            <a:ext cx="3657600" cy="2819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13" name="Text Placeholder 4"/>
          <p:cNvSpPr>
            <a:spLocks noGrp="1"/>
          </p:cNvSpPr>
          <p:nvPr>
            <p:ph type="body" sz="quarter" idx="12" hasCustomPrompt="1"/>
          </p:nvPr>
        </p:nvSpPr>
        <p:spPr>
          <a:xfrm rot="16200000">
            <a:off x="7862312"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8" name="Title 1"/>
          <p:cNvSpPr>
            <a:spLocks noGrp="1"/>
          </p:cNvSpPr>
          <p:nvPr>
            <p:ph type="title" hasCustomPrompt="1"/>
          </p:nvPr>
        </p:nvSpPr>
        <p:spPr>
          <a:xfrm>
            <a:off x="685800" y="678715"/>
            <a:ext cx="3657600" cy="830997"/>
          </a:xfrm>
        </p:spPr>
        <p:txBody>
          <a:bodyPr wrap="square"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12053309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Red/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3987"/>
            <a:ext cx="4419600" cy="4876799"/>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442713"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188567"/>
            <a:ext cx="3885896" cy="837665"/>
          </a:xfrm>
        </p:spPr>
        <p:txBody>
          <a:bodyPr wrap="square" anchor="ctr"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15342274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Red/Gray 1 Content">
    <p:bg>
      <p:bgPr>
        <a:solidFill>
          <a:schemeClr val="bg1"/>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414FB1AD-D69E-B741-965A-0BAE826C2FA6}" type="datetime1">
              <a:rPr lang="en-US" smtClean="0"/>
              <a:pPr/>
              <a:t>12/14/2021</a:t>
            </a:fld>
            <a:endParaRPr lang="en-US"/>
          </a:p>
        </p:txBody>
      </p:sp>
      <p:sp>
        <p:nvSpPr>
          <p:cNvPr id="9"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2" name="Title Placeholder 1"/>
          <p:cNvSpPr>
            <a:spLocks noGrp="1"/>
          </p:cNvSpPr>
          <p:nvPr>
            <p:ph type="title"/>
          </p:nvPr>
        </p:nvSpPr>
        <p:spPr>
          <a:xfrm>
            <a:off x="686104" y="682922"/>
            <a:ext cx="7772400" cy="461665"/>
          </a:xfrm>
          <a:prstGeom prst="rect">
            <a:avLst/>
          </a:prstGeom>
        </p:spPr>
        <p:txBody>
          <a:bodyPr vert="horz" lIns="91440" tIns="45720" rIns="91440" bIns="45720" rtlCol="0" anchor="b" anchorCtr="0">
            <a:spAutoFit/>
          </a:bodyPr>
          <a:lstStyle>
            <a:lvl1pPr>
              <a:defRPr>
                <a:solidFill>
                  <a:srgbClr val="0067B9"/>
                </a:solidFill>
              </a:defRPr>
            </a:lvl1pPr>
          </a:lstStyle>
          <a:p>
            <a:r>
              <a:rPr lang="en-US"/>
              <a:t>Click to edit Master title style</a:t>
            </a:r>
          </a:p>
        </p:txBody>
      </p:sp>
      <p:sp>
        <p:nvSpPr>
          <p:cNvPr id="7" name="Text Placeholder 2"/>
          <p:cNvSpPr>
            <a:spLocks noGrp="1"/>
          </p:cNvSpPr>
          <p:nvPr>
            <p:ph idx="1" hasCustomPrompt="1"/>
          </p:nvPr>
        </p:nvSpPr>
        <p:spPr>
          <a:xfrm>
            <a:off x="685800" y="1296987"/>
            <a:ext cx="7772400" cy="3200400"/>
          </a:xfrm>
          <a:prstGeom prst="rect">
            <a:avLst/>
          </a:prstGeom>
        </p:spPr>
        <p:txBody>
          <a:bodyPr vert="horz" lIns="91440" tIns="45720" rIns="91440" bIns="45720" rtlCol="0">
            <a:normAutofit/>
          </a:bodyPr>
          <a:lstStyle>
            <a:lvl1pPr marL="230188" marR="0" indent="-230188" algn="l" defTabSz="457200" rtl="0" eaLnBrk="1" fontAlgn="auto" latinLnBrk="0" hangingPunct="1">
              <a:lnSpc>
                <a:spcPct val="100000"/>
              </a:lnSpc>
              <a:spcBef>
                <a:spcPts val="0"/>
              </a:spcBef>
              <a:spcAft>
                <a:spcPts val="800"/>
              </a:spcAft>
              <a:buClrTx/>
              <a:buSzTx/>
              <a:buFont typeface="Arial"/>
              <a:buChar char="•"/>
              <a:tabLst/>
              <a:defRPr/>
            </a:lvl1pPr>
          </a:lstStyle>
          <a:p>
            <a:pPr marL="230188" marR="0" lvl="0" indent="-230188" algn="l" defTabSz="457200" rtl="0" eaLnBrk="1" fontAlgn="auto" latinLnBrk="0" hangingPunct="1">
              <a:lnSpc>
                <a:spcPct val="100000"/>
              </a:lnSpc>
              <a:spcBef>
                <a:spcPts val="0"/>
              </a:spcBef>
              <a:spcAft>
                <a:spcPts val="800"/>
              </a:spcAft>
              <a:buClrTx/>
              <a:buSzTx/>
              <a:buFont typeface="Arial"/>
              <a:buChar char="•"/>
              <a:tabLst/>
              <a:defRPr/>
            </a:pPr>
            <a:r>
              <a:rPr kumimoji="0" lang="en-US" sz="1600" b="0" i="0" u="none" strike="noStrike" kern="1200" cap="none" spc="0" normalizeH="0" baseline="0" noProof="0">
                <a:ln>
                  <a:noFill/>
                </a:ln>
                <a:solidFill>
                  <a:srgbClr val="6C6463"/>
                </a:solidFill>
                <a:effectLst/>
                <a:uLnTx/>
                <a:uFillTx/>
                <a:latin typeface="Gill Sans MT"/>
                <a:ea typeface="+mn-ea"/>
                <a:cs typeface="Gill Sans MT"/>
              </a:rPr>
              <a:t>Click to edit Master text styles</a:t>
            </a:r>
          </a:p>
          <a:p>
            <a:pPr marL="684213" marR="0" lvl="1" indent="-230188" algn="l" defTabSz="457200" rtl="0" eaLnBrk="1" fontAlgn="auto" latinLnBrk="0" hangingPunct="1">
              <a:lnSpc>
                <a:spcPct val="100000"/>
              </a:lnSpc>
              <a:spcBef>
                <a:spcPts val="0"/>
              </a:spcBef>
              <a:spcAft>
                <a:spcPts val="800"/>
              </a:spcAft>
              <a:buClrTx/>
              <a:buSzTx/>
              <a:buFont typeface="Arial"/>
              <a:buChar char="–"/>
              <a:tabLst/>
              <a:defRPr/>
            </a:pPr>
            <a:r>
              <a:rPr kumimoji="0" lang="en-US" sz="1600" b="0" i="0" u="none" strike="noStrike" kern="1200" cap="none" spc="0" normalizeH="0" baseline="0" noProof="0">
                <a:ln>
                  <a:noFill/>
                </a:ln>
                <a:solidFill>
                  <a:srgbClr val="6C6463"/>
                </a:solidFill>
                <a:effectLst/>
                <a:uLnTx/>
                <a:uFillTx/>
                <a:latin typeface="Gill Sans MT"/>
                <a:ea typeface="+mn-ea"/>
                <a:cs typeface="Gill Sans MT"/>
              </a:rPr>
              <a:t>Second level</a:t>
            </a:r>
          </a:p>
        </p:txBody>
      </p:sp>
    </p:spTree>
    <p:extLst>
      <p:ext uri="{BB962C8B-B14F-4D97-AF65-F5344CB8AC3E}">
        <p14:creationId xmlns:p14="http://schemas.microsoft.com/office/powerpoint/2010/main" val="27062974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Red/Gray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38096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296987"/>
            <a:ext cx="38103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AB18E012-EC0C-1649-A039-CB178266D114}"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679217"/>
            <a:ext cx="7772400" cy="46537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389484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 Full Red">
    <p:bg>
      <p:bgPr>
        <a:solidFill>
          <a:srgbClr val="BA0C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534987"/>
            <a:ext cx="5486400" cy="461665"/>
          </a:xfrm>
        </p:spPr>
        <p:txBody>
          <a:bodyPr wrap="square" anchor="t" anchorCtr="0">
            <a:spAutoFit/>
          </a:bodyPr>
          <a:lstStyle>
            <a:lvl1pPr>
              <a:defRPr sz="2400">
                <a:solidFill>
                  <a:srgbClr val="FFFFFF"/>
                </a:solidFill>
              </a:defRPr>
            </a:lvl1pPr>
          </a:lstStyle>
          <a:p>
            <a:r>
              <a:rPr lang="en-US"/>
              <a:t>CLICK TO EDIT MASTER TITLE STYLE</a:t>
            </a:r>
          </a:p>
        </p:txBody>
      </p:sp>
      <p:sp>
        <p:nvSpPr>
          <p:cNvPr id="3" name="Date Placeholder 2"/>
          <p:cNvSpPr>
            <a:spLocks noGrp="1"/>
          </p:cNvSpPr>
          <p:nvPr>
            <p:ph type="dt" sz="half" idx="10"/>
          </p:nvPr>
        </p:nvSpPr>
        <p:spPr>
          <a:xfrm>
            <a:off x="152400" y="4844639"/>
            <a:ext cx="2133600" cy="186148"/>
          </a:xfrm>
        </p:spPr>
        <p:txBody>
          <a:bodyPr/>
          <a:lstStyle>
            <a:lvl1pPr>
              <a:defRPr>
                <a:solidFill>
                  <a:srgbClr val="FFFFFF"/>
                </a:solidFill>
              </a:defRPr>
            </a:lvl1pPr>
          </a:lstStyle>
          <a:p>
            <a:fld id="{C3349C05-927F-3348-96DF-9086CF2761D6}" type="datetime1">
              <a:rPr lang="en-US" smtClean="0"/>
              <a:t>12/14/2021</a:t>
            </a:fld>
            <a:endParaRPr lang="en-US"/>
          </a:p>
        </p:txBody>
      </p:sp>
      <p:sp>
        <p:nvSpPr>
          <p:cNvPr id="4" name="Footer Placeholder 3"/>
          <p:cNvSpPr>
            <a:spLocks noGrp="1"/>
          </p:cNvSpPr>
          <p:nvPr>
            <p:ph type="ftr" sz="quarter" idx="11"/>
          </p:nvPr>
        </p:nvSpPr>
        <p:spPr>
          <a:xfrm>
            <a:off x="3124200" y="4844639"/>
            <a:ext cx="2895600" cy="186148"/>
          </a:xfrm>
        </p:spPr>
        <p:txBody>
          <a:bodyPr/>
          <a:lstStyle>
            <a:lvl1pPr>
              <a:defRPr>
                <a:solidFill>
                  <a:srgbClr val="FFFFFF"/>
                </a:solidFill>
              </a:defRPr>
            </a:lvl1pPr>
          </a:lstStyle>
          <a:p>
            <a:r>
              <a:rPr lang="en-US"/>
              <a:t>MSI MESP S. Sudan Household Survey Baseline 2021</a:t>
            </a:r>
          </a:p>
        </p:txBody>
      </p:sp>
      <p:sp>
        <p:nvSpPr>
          <p:cNvPr id="5" name="Slide Number Placeholder 4"/>
          <p:cNvSpPr>
            <a:spLocks noGrp="1"/>
          </p:cNvSpPr>
          <p:nvPr>
            <p:ph type="sldNum" sz="quarter" idx="12"/>
          </p:nvPr>
        </p:nvSpPr>
        <p:spPr>
          <a:xfrm>
            <a:off x="6858000" y="4844639"/>
            <a:ext cx="2133600" cy="186148"/>
          </a:xfrm>
        </p:spPr>
        <p:txBody>
          <a:bodyPr/>
          <a:lstStyle>
            <a:lvl1pPr>
              <a:defRPr>
                <a:solidFill>
                  <a:srgbClr val="FFFFFF"/>
                </a:solidFill>
              </a:defRPr>
            </a:lvl1pPr>
          </a:lstStyle>
          <a:p>
            <a:fld id="{42782948-4DBE-204D-AB9E-B65E067054AE}"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768" y="4344987"/>
            <a:ext cx="1369673" cy="410902"/>
          </a:xfrm>
          <a:prstGeom prst="rect">
            <a:avLst/>
          </a:prstGeom>
          <a:effectLst/>
        </p:spPr>
      </p:pic>
      <p:cxnSp>
        <p:nvCxnSpPr>
          <p:cNvPr id="13" name="Straight Connector 12"/>
          <p:cNvCxnSpPr/>
          <p:nvPr userDrawn="1"/>
        </p:nvCxnSpPr>
        <p:spPr>
          <a:xfrm>
            <a:off x="746760" y="687387"/>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4963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Red/Gray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25142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39C62A9A-2216-F44B-AFF9-136AA601C377}"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Content Placeholder 3"/>
          <p:cNvSpPr>
            <a:spLocks noGrp="1"/>
          </p:cNvSpPr>
          <p:nvPr>
            <p:ph sz="half" idx="13"/>
          </p:nvPr>
        </p:nvSpPr>
        <p:spPr>
          <a:xfrm>
            <a:off x="3314548"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11" name="Title 1"/>
          <p:cNvSpPr>
            <a:spLocks noGrp="1"/>
          </p:cNvSpPr>
          <p:nvPr>
            <p:ph type="title" hasCustomPrompt="1"/>
          </p:nvPr>
        </p:nvSpPr>
        <p:spPr>
          <a:xfrm>
            <a:off x="686104" y="679217"/>
            <a:ext cx="7772400" cy="46537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29560763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Red/Gray 1 Content + Bottom Photo">
    <p:bg>
      <p:bgPr>
        <a:solidFill>
          <a:schemeClr val="bg1"/>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2592387"/>
            <a:ext cx="8839200" cy="2440594"/>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3" name="Content Placeholder 2"/>
          <p:cNvSpPr>
            <a:spLocks noGrp="1"/>
          </p:cNvSpPr>
          <p:nvPr>
            <p:ph idx="1"/>
          </p:nvPr>
        </p:nvSpPr>
        <p:spPr>
          <a:xfrm>
            <a:off x="685800" y="1296987"/>
            <a:ext cx="7772400" cy="11430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193355D5-F1DA-0F48-9E7E-0A3FEBF9FF84}" type="datetime1">
              <a:rPr lang="en-US" smtClean="0"/>
              <a:pPr/>
              <a:t>12/14/2021</a:t>
            </a:fld>
            <a:endParaRPr lang="en-US"/>
          </a:p>
        </p:txBody>
      </p:sp>
      <p:sp>
        <p:nvSpPr>
          <p:cNvPr id="10"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ext Placeholder 4"/>
          <p:cNvSpPr>
            <a:spLocks noGrp="1"/>
          </p:cNvSpPr>
          <p:nvPr>
            <p:ph type="body" sz="quarter" idx="12" hasCustomPrompt="1"/>
          </p:nvPr>
        </p:nvSpPr>
        <p:spPr>
          <a:xfrm rot="16200000">
            <a:off x="7862313" y="3537008"/>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7" name="Title 1"/>
          <p:cNvSpPr>
            <a:spLocks noGrp="1"/>
          </p:cNvSpPr>
          <p:nvPr>
            <p:ph type="title" hasCustomPrompt="1"/>
          </p:nvPr>
        </p:nvSpPr>
        <p:spPr>
          <a:xfrm>
            <a:off x="686104" y="679217"/>
            <a:ext cx="7772400" cy="46537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18751827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Red/Gray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3988"/>
            <a:ext cx="4419600" cy="48768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1677987"/>
            <a:ext cx="3657600" cy="2819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13" name="Text Placeholder 4"/>
          <p:cNvSpPr>
            <a:spLocks noGrp="1"/>
          </p:cNvSpPr>
          <p:nvPr>
            <p:ph type="body" sz="quarter" idx="12" hasCustomPrompt="1"/>
          </p:nvPr>
        </p:nvSpPr>
        <p:spPr>
          <a:xfrm rot="16200000">
            <a:off x="7862312"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8" name="Title 1"/>
          <p:cNvSpPr>
            <a:spLocks noGrp="1"/>
          </p:cNvSpPr>
          <p:nvPr>
            <p:ph type="title" hasCustomPrompt="1"/>
          </p:nvPr>
        </p:nvSpPr>
        <p:spPr>
          <a:xfrm>
            <a:off x="685800" y="678715"/>
            <a:ext cx="3657600" cy="830997"/>
          </a:xfrm>
        </p:spPr>
        <p:txBody>
          <a:bodyPr wrap="square"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8268523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Red/Gray Title Only">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3987"/>
            <a:ext cx="4419600" cy="4876799"/>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442713"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188567"/>
            <a:ext cx="3885896" cy="837665"/>
          </a:xfrm>
        </p:spPr>
        <p:txBody>
          <a:bodyPr wrap="square" anchor="ctr"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2728296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Red/Gray 2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7772400"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AB18E012-EC0C-1649-A039-CB178266D114}"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MSI MESP S. Sudan Household Survey Baseline 2021</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152400" y="118738"/>
            <a:ext cx="8991600" cy="830997"/>
          </a:xfrm>
          <a:solidFill>
            <a:schemeClr val="bg1"/>
          </a:solidFill>
        </p:spPr>
        <p:txBody>
          <a:bodyPr wrap="square" anchor="b" anchorCtr="0">
            <a:spAutoFit/>
          </a:bodyPr>
          <a:lstStyle>
            <a:lvl1pPr>
              <a:defRPr b="1">
                <a:solidFill>
                  <a:srgbClr val="BA0C2F"/>
                </a:solidFill>
              </a:defRPr>
            </a:lvl1pPr>
          </a:lstStyle>
          <a:p>
            <a:br>
              <a:rPr lang="en-US"/>
            </a:br>
            <a:r>
              <a:rPr lang="en-US"/>
              <a:t>CLICK TO EDIT MASTER TITLE STYLE</a:t>
            </a:r>
          </a:p>
        </p:txBody>
      </p:sp>
    </p:spTree>
    <p:extLst>
      <p:ext uri="{BB962C8B-B14F-4D97-AF65-F5344CB8AC3E}">
        <p14:creationId xmlns:p14="http://schemas.microsoft.com/office/powerpoint/2010/main" val="3654817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Red/Gray 2 Content">
    <p:bg>
      <p:bgPr>
        <a:solidFill>
          <a:schemeClr val="bg1"/>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AB18E012-EC0C-1649-A039-CB178266D114}"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MSI MESP S. Sudan Household Survey Baseline 2021</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152400" y="247412"/>
            <a:ext cx="5867400" cy="830997"/>
          </a:xfrm>
          <a:solidFill>
            <a:schemeClr val="bg1"/>
          </a:solidFill>
        </p:spPr>
        <p:txBody>
          <a:bodyPr wrap="square" anchor="b" anchorCtr="0">
            <a:spAutoFit/>
          </a:bodyPr>
          <a:lstStyle>
            <a:lvl1pPr>
              <a:defRPr b="1">
                <a:solidFill>
                  <a:srgbClr val="BA0C2F"/>
                </a:solidFill>
              </a:defRPr>
            </a:lvl1pPr>
          </a:lstStyle>
          <a:p>
            <a:r>
              <a:rPr lang="en-US"/>
              <a:t>CLICK TO EDIT MASTER TITLE STYLE</a:t>
            </a:r>
          </a:p>
        </p:txBody>
      </p:sp>
    </p:spTree>
    <p:extLst>
      <p:ext uri="{BB962C8B-B14F-4D97-AF65-F5344CB8AC3E}">
        <p14:creationId xmlns:p14="http://schemas.microsoft.com/office/powerpoint/2010/main" val="38558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Gray 1 Content">
    <p:bg>
      <p:bgPr>
        <a:solidFill>
          <a:srgbClr val="E7E7E5"/>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414FB1AD-D69E-B741-965A-0BAE826C2FA6}" type="datetime1">
              <a:rPr lang="en-US" smtClean="0"/>
              <a:pPr/>
              <a:t>12/14/2021</a:t>
            </a:fld>
            <a:endParaRPr lang="en-US"/>
          </a:p>
        </p:txBody>
      </p:sp>
      <p:sp>
        <p:nvSpPr>
          <p:cNvPr id="9"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MSI MESP S. Sudan Household Survey Baseline 2021</a:t>
            </a:r>
          </a:p>
        </p:txBody>
      </p:sp>
      <p:sp>
        <p:nvSpPr>
          <p:cNvPr id="10"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2" name="Title Placeholder 1"/>
          <p:cNvSpPr>
            <a:spLocks noGrp="1"/>
          </p:cNvSpPr>
          <p:nvPr>
            <p:ph type="title"/>
          </p:nvPr>
        </p:nvSpPr>
        <p:spPr>
          <a:xfrm>
            <a:off x="686104" y="682922"/>
            <a:ext cx="7772400" cy="461665"/>
          </a:xfrm>
          <a:prstGeom prst="rect">
            <a:avLst/>
          </a:prstGeom>
        </p:spPr>
        <p:txBody>
          <a:bodyPr vert="horz" lIns="91440" tIns="45720" rIns="91440" bIns="45720" rtlCol="0" anchor="b" anchorCtr="0">
            <a:spAutoFit/>
          </a:bodyPr>
          <a:lstStyle/>
          <a:p>
            <a:r>
              <a:rPr lang="en-US"/>
              <a:t>Click to edit Master title style</a:t>
            </a:r>
          </a:p>
        </p:txBody>
      </p:sp>
      <p:sp>
        <p:nvSpPr>
          <p:cNvPr id="13" name="Text Placeholder 2"/>
          <p:cNvSpPr>
            <a:spLocks noGrp="1"/>
          </p:cNvSpPr>
          <p:nvPr>
            <p:ph idx="1"/>
          </p:nvPr>
        </p:nvSpPr>
        <p:spPr>
          <a:xfrm>
            <a:off x="685800" y="1296987"/>
            <a:ext cx="7772400" cy="3200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16097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Gray 2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7772400"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AB18E012-EC0C-1649-A039-CB178266D114}"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MSI MESP S. Sudan Household Survey Baseline 2021</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679217"/>
            <a:ext cx="7772400" cy="46537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986042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Red/Gray 2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38096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296987"/>
            <a:ext cx="38103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AB18E012-EC0C-1649-A039-CB178266D114}"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MSI MESP S. Sudan Household Survey Baseline 2021</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679217"/>
            <a:ext cx="7772400" cy="46537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3782065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d/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25142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39C62A9A-2216-F44B-AFF9-136AA601C377}"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MSI MESP S. Sudan Household Survey Baseline 2021</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Content Placeholder 3"/>
          <p:cNvSpPr>
            <a:spLocks noGrp="1"/>
          </p:cNvSpPr>
          <p:nvPr>
            <p:ph sz="half" idx="13"/>
          </p:nvPr>
        </p:nvSpPr>
        <p:spPr>
          <a:xfrm>
            <a:off x="3314548"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11" name="Title 1"/>
          <p:cNvSpPr>
            <a:spLocks noGrp="1"/>
          </p:cNvSpPr>
          <p:nvPr>
            <p:ph type="title" hasCustomPrompt="1"/>
          </p:nvPr>
        </p:nvSpPr>
        <p:spPr>
          <a:xfrm>
            <a:off x="686104" y="679217"/>
            <a:ext cx="7772400" cy="46537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190966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E7E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104" y="682922"/>
            <a:ext cx="7772400" cy="461665"/>
          </a:xfrm>
          <a:prstGeom prst="rect">
            <a:avLst/>
          </a:prstGeom>
        </p:spPr>
        <p:txBody>
          <a:bodyPr vert="horz" lIns="91440" tIns="45720" rIns="91440" bIns="45720" rtlCol="0" anchor="b" anchorCtr="0">
            <a:spAutoFit/>
          </a:bodyPr>
          <a:lstStyle/>
          <a:p>
            <a:r>
              <a:rPr lang="en-US"/>
              <a:t>Click to edit Master title style</a:t>
            </a:r>
          </a:p>
        </p:txBody>
      </p:sp>
      <p:sp>
        <p:nvSpPr>
          <p:cNvPr id="3" name="Text Placeholder 2"/>
          <p:cNvSpPr>
            <a:spLocks noGrp="1"/>
          </p:cNvSpPr>
          <p:nvPr>
            <p:ph type="body" idx="1"/>
          </p:nvPr>
        </p:nvSpPr>
        <p:spPr>
          <a:xfrm>
            <a:off x="685800" y="1296987"/>
            <a:ext cx="7772400" cy="3200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p:txBody>
      </p:sp>
      <p:sp>
        <p:nvSpPr>
          <p:cNvPr id="4" name="Date Placeholder 3"/>
          <p:cNvSpPr>
            <a:spLocks noGrp="1"/>
          </p:cNvSpPr>
          <p:nvPr>
            <p:ph type="dt" sz="half" idx="2"/>
          </p:nvPr>
        </p:nvSpPr>
        <p:spPr>
          <a:xfrm>
            <a:off x="152400" y="4864207"/>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7C017F59-29DA-6F48-B92A-5AD511CC2D63}" type="datetime1">
              <a:rPr lang="en-US" smtClean="0"/>
              <a:pPr/>
              <a:t>12/14/2021</a:t>
            </a:fld>
            <a:endParaRPr lang="en-US"/>
          </a:p>
        </p:txBody>
      </p:sp>
      <p:sp>
        <p:nvSpPr>
          <p:cNvPr id="5" name="Footer Placeholder 4"/>
          <p:cNvSpPr>
            <a:spLocks noGrp="1"/>
          </p:cNvSpPr>
          <p:nvPr>
            <p:ph type="ftr" sz="quarter" idx="3"/>
          </p:nvPr>
        </p:nvSpPr>
        <p:spPr>
          <a:xfrm>
            <a:off x="3124200" y="4864207"/>
            <a:ext cx="2895600" cy="186148"/>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MSI MESP S. Sudan Household Survey Baseline 2021</a:t>
            </a:r>
          </a:p>
        </p:txBody>
      </p:sp>
      <p:sp>
        <p:nvSpPr>
          <p:cNvPr id="6" name="Slide Number Placeholder 5"/>
          <p:cNvSpPr>
            <a:spLocks noGrp="1"/>
          </p:cNvSpPr>
          <p:nvPr>
            <p:ph type="sldNum" sz="quarter" idx="4"/>
          </p:nvPr>
        </p:nvSpPr>
        <p:spPr>
          <a:xfrm>
            <a:off x="6858000" y="4864207"/>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4" name="Frame 13"/>
          <p:cNvSpPr/>
          <p:nvPr/>
        </p:nvSpPr>
        <p:spPr>
          <a:xfrm>
            <a:off x="0" y="0"/>
            <a:ext cx="9144000" cy="5189384"/>
          </a:xfrm>
          <a:prstGeom prst="frame">
            <a:avLst>
              <a:gd name="adj1" fmla="val 2963"/>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solidFill>
                <a:srgbClr val="FFFFFF"/>
              </a:solidFill>
              <a:latin typeface="Gill Sans MT"/>
              <a:cs typeface="Gill Sans MT"/>
            </a:endParaRPr>
          </a:p>
        </p:txBody>
      </p:sp>
    </p:spTree>
    <p:extLst>
      <p:ext uri="{BB962C8B-B14F-4D97-AF65-F5344CB8AC3E}">
        <p14:creationId xmlns:p14="http://schemas.microsoft.com/office/powerpoint/2010/main" val="881333492"/>
      </p:ext>
    </p:extLst>
  </p:cSld>
  <p:clrMap bg1="lt1" tx1="dk1" bg2="lt2" tx2="dk2" accent1="accent1" accent2="accent2" accent3="accent3" accent4="accent4" accent5="accent5" accent6="accent6" hlink="hlink" folHlink="folHlink"/>
  <p:sldLayoutIdLst>
    <p:sldLayoutId id="2147483698" r:id="rId1"/>
    <p:sldLayoutId id="2147483674" r:id="rId2"/>
    <p:sldLayoutId id="2147483654" r:id="rId3"/>
    <p:sldLayoutId id="2147483759" r:id="rId4"/>
    <p:sldLayoutId id="2147483760" r:id="rId5"/>
    <p:sldLayoutId id="2147483708" r:id="rId6"/>
    <p:sldLayoutId id="2147483709" r:id="rId7"/>
    <p:sldLayoutId id="2147483758" r:id="rId8"/>
    <p:sldLayoutId id="2147483710" r:id="rId9"/>
    <p:sldLayoutId id="2147483711" r:id="rId10"/>
    <p:sldLayoutId id="2147483712" r:id="rId11"/>
    <p:sldLayoutId id="2147483714" r:id="rId12"/>
    <p:sldLayoutId id="2147483738" r:id="rId13"/>
    <p:sldLayoutId id="2147483739" r:id="rId14"/>
    <p:sldLayoutId id="2147483740" r:id="rId15"/>
    <p:sldLayoutId id="2147483741" r:id="rId16"/>
    <p:sldLayoutId id="2147483742" r:id="rId17"/>
    <p:sldLayoutId id="2147483743" r:id="rId18"/>
    <p:sldLayoutId id="2147483696"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Lst>
  <p:hf hdr="0"/>
  <p:txStyles>
    <p:titleStyle>
      <a:lvl1pPr algn="l" defTabSz="457200" rtl="0" eaLnBrk="1" latinLnBrk="0" hangingPunct="1">
        <a:spcBef>
          <a:spcPct val="0"/>
        </a:spcBef>
        <a:buNone/>
        <a:defRPr sz="2400" b="0" i="0" kern="1200">
          <a:solidFill>
            <a:srgbClr val="BA0C2F"/>
          </a:solidFill>
          <a:latin typeface="Gill Sans MT"/>
          <a:ea typeface="+mj-ea"/>
          <a:cs typeface="Gill Sans MT"/>
        </a:defRPr>
      </a:lvl1pPr>
    </p:titleStyle>
    <p:body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chart" Target="../charts/chart1.xml"/><Relationship Id="rId7" Type="http://schemas.openxmlformats.org/officeDocument/2006/relationships/image" Target="../media/image26.sv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6.pn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customXml" Target="../ink/ink1.xml"/><Relationship Id="rId5" Type="http://schemas.openxmlformats.org/officeDocument/2006/relationships/image" Target="../media/image11.sv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jpeg"/><Relationship Id="rId1" Type="http://schemas.openxmlformats.org/officeDocument/2006/relationships/slideLayout" Target="../slideLayouts/slideLayout12.xml"/><Relationship Id="rId4" Type="http://schemas.openxmlformats.org/officeDocument/2006/relationships/image" Target="../media/image40.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3.jpeg"/><Relationship Id="rId5" Type="http://schemas.openxmlformats.org/officeDocument/2006/relationships/image" Target="../media/image12.emf"/><Relationship Id="rId4" Type="http://schemas.openxmlformats.org/officeDocument/2006/relationships/customXml" Target="../ink/ink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12.xml"/><Relationship Id="rId6" Type="http://schemas.openxmlformats.org/officeDocument/2006/relationships/image" Target="../media/image12.emf"/><Relationship Id="rId5" Type="http://schemas.openxmlformats.org/officeDocument/2006/relationships/customXml" Target="../ink/ink3.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fld id="{40C00456-721A-A94C-800A-D5E7EE91C160}" type="datetime1">
              <a:rPr lang="en-US" smtClean="0"/>
              <a:pPr/>
              <a:t>12/14/2021</a:t>
            </a:fld>
            <a:endParaRPr lang="en-US"/>
          </a:p>
        </p:txBody>
      </p:sp>
      <p:sp>
        <p:nvSpPr>
          <p:cNvPr id="4" name="Slide Number Placeholder 3"/>
          <p:cNvSpPr>
            <a:spLocks noGrp="1"/>
          </p:cNvSpPr>
          <p:nvPr>
            <p:ph type="sldNum" sz="quarter" idx="4"/>
          </p:nvPr>
        </p:nvSpPr>
        <p:spPr/>
        <p:txBody>
          <a:bodyPr/>
          <a:lstStyle/>
          <a:p>
            <a:fld id="{42782948-4DBE-204D-AB9E-B65E067054AE}" type="slidenum">
              <a:rPr lang="en-US" smtClean="0"/>
              <a:pPr/>
              <a:t>1</a:t>
            </a:fld>
            <a:endParaRPr lang="en-US"/>
          </a:p>
        </p:txBody>
      </p:sp>
      <p:sp>
        <p:nvSpPr>
          <p:cNvPr id="5" name="Title 4"/>
          <p:cNvSpPr>
            <a:spLocks noGrp="1"/>
          </p:cNvSpPr>
          <p:nvPr>
            <p:ph type="ctrTitle"/>
          </p:nvPr>
        </p:nvSpPr>
        <p:spPr>
          <a:xfrm>
            <a:off x="626569" y="2066260"/>
            <a:ext cx="7632847" cy="1125708"/>
          </a:xfrm>
          <a:solidFill>
            <a:schemeClr val="accent4">
              <a:lumMod val="50000"/>
              <a:lumOff val="50000"/>
              <a:alpha val="47000"/>
            </a:schemeClr>
          </a:solidFill>
        </p:spPr>
        <p:txBody>
          <a:bodyPr>
            <a:normAutofit/>
          </a:bodyPr>
          <a:lstStyle/>
          <a:p>
            <a:r>
              <a:rPr lang="en-US" sz="3200"/>
              <a:t>SOUTH SUDAN MESP</a:t>
            </a:r>
            <a:br>
              <a:rPr lang="en-US" sz="3200"/>
            </a:br>
            <a:r>
              <a:rPr lang="en-US" sz="3200"/>
              <a:t>RESILIENCE BASELINE SURVEY</a:t>
            </a:r>
          </a:p>
        </p:txBody>
      </p:sp>
      <p:sp>
        <p:nvSpPr>
          <p:cNvPr id="6" name="Subtitle 5"/>
          <p:cNvSpPr>
            <a:spLocks noGrp="1"/>
          </p:cNvSpPr>
          <p:nvPr>
            <p:ph type="subTitle" idx="1"/>
          </p:nvPr>
        </p:nvSpPr>
        <p:spPr>
          <a:xfrm>
            <a:off x="626571" y="3547872"/>
            <a:ext cx="7632846" cy="1125708"/>
          </a:xfrm>
          <a:solidFill>
            <a:schemeClr val="accent4">
              <a:lumMod val="50000"/>
              <a:lumOff val="50000"/>
              <a:alpha val="47000"/>
            </a:schemeClr>
          </a:solidFill>
        </p:spPr>
        <p:txBody>
          <a:bodyPr>
            <a:normAutofit/>
          </a:bodyPr>
          <a:lstStyle/>
          <a:p>
            <a:r>
              <a:rPr lang="en-US" sz="2000"/>
              <a:t>Summary of Findings</a:t>
            </a:r>
          </a:p>
          <a:p>
            <a:r>
              <a:rPr lang="en-US" sz="1400"/>
              <a:t>December 14, 2021</a:t>
            </a:r>
          </a:p>
        </p:txBody>
      </p:sp>
      <p:sp>
        <p:nvSpPr>
          <p:cNvPr id="25" name="Text Placeholder 24"/>
          <p:cNvSpPr>
            <a:spLocks noGrp="1"/>
          </p:cNvSpPr>
          <p:nvPr>
            <p:ph type="body" sz="quarter" idx="12"/>
          </p:nvPr>
        </p:nvSpPr>
        <p:spPr>
          <a:xfrm rot="16200000">
            <a:off x="7638838" y="3294921"/>
            <a:ext cx="2425147" cy="184666"/>
          </a:xfrm>
        </p:spPr>
        <p:txBody>
          <a:bodyPr/>
          <a:lstStyle/>
          <a:p>
            <a:pPr algn="l"/>
            <a:r>
              <a:rPr lang="en-US"/>
              <a:t>Source: Pibor picture from By Олег Сокол, CC , October 2, 2012 </a:t>
            </a:r>
          </a:p>
        </p:txBody>
      </p:sp>
      <p:sp>
        <p:nvSpPr>
          <p:cNvPr id="7" name="Footer Placeholder 2">
            <a:extLst>
              <a:ext uri="{FF2B5EF4-FFF2-40B4-BE49-F238E27FC236}">
                <a16:creationId xmlns:a16="http://schemas.microsoft.com/office/drawing/2014/main" id="{5DB66F5C-6A79-4DFF-AE83-24D11E41187E}"/>
              </a:ext>
            </a:extLst>
          </p:cNvPr>
          <p:cNvSpPr txBox="1">
            <a:spLocks/>
          </p:cNvSpPr>
          <p:nvPr/>
        </p:nvSpPr>
        <p:spPr>
          <a:xfrm>
            <a:off x="734316" y="4850113"/>
            <a:ext cx="8104579" cy="184666"/>
          </a:xfrm>
          <a:prstGeom prst="rect">
            <a:avLst/>
          </a:prstGeom>
        </p:spPr>
        <p:txBody>
          <a:bodyPr vert="horz" wrap="square" lIns="91440" tIns="45720" rIns="91440" bIns="45720" rtlCol="0" anchor="ctr">
            <a:spAutoFit/>
          </a:bodyPr>
          <a:lstStyle>
            <a:defPPr>
              <a:defRPr lang="en-US"/>
            </a:defPPr>
            <a:lvl1pPr marL="0" algn="ctr" defTabSz="457200" rtl="0" eaLnBrk="1" latinLnBrk="0" hangingPunct="1">
              <a:defRPr sz="600" b="0" i="0" kern="1200">
                <a:solidFill>
                  <a:srgbClr val="FFFFFF"/>
                </a:solidFill>
                <a:latin typeface="Gill Sans MT"/>
                <a:ea typeface="+mn-ea"/>
                <a:cs typeface="Gill Sans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t>This presentation was produced for review by the United States Agency for International Development. It was prepared by Management Systems International, A Tetra Tech Company AID-I-668-13-00001, Task Order # 72066819F00002.</a:t>
            </a:r>
          </a:p>
        </p:txBody>
      </p:sp>
      <p:grpSp>
        <p:nvGrpSpPr>
          <p:cNvPr id="3" name="Group 2">
            <a:extLst>
              <a:ext uri="{FF2B5EF4-FFF2-40B4-BE49-F238E27FC236}">
                <a16:creationId xmlns:a16="http://schemas.microsoft.com/office/drawing/2014/main" id="{EC2FDC5B-FE2C-4233-B76F-3AC3A2FDA5A5}"/>
              </a:ext>
            </a:extLst>
          </p:cNvPr>
          <p:cNvGrpSpPr/>
          <p:nvPr/>
        </p:nvGrpSpPr>
        <p:grpSpPr>
          <a:xfrm>
            <a:off x="6423782" y="208089"/>
            <a:ext cx="2347821" cy="2156529"/>
            <a:chOff x="6423782" y="208089"/>
            <a:chExt cx="2347821" cy="2156529"/>
          </a:xfrm>
        </p:grpSpPr>
        <p:grpSp>
          <p:nvGrpSpPr>
            <p:cNvPr id="8" name="Group 7">
              <a:extLst>
                <a:ext uri="{FF2B5EF4-FFF2-40B4-BE49-F238E27FC236}">
                  <a16:creationId xmlns:a16="http://schemas.microsoft.com/office/drawing/2014/main" id="{7F1260BE-1166-4416-A84A-022DF4E5BDEE}"/>
                </a:ext>
              </a:extLst>
            </p:cNvPr>
            <p:cNvGrpSpPr/>
            <p:nvPr/>
          </p:nvGrpSpPr>
          <p:grpSpPr>
            <a:xfrm>
              <a:off x="6423782" y="456338"/>
              <a:ext cx="2347821" cy="1908280"/>
              <a:chOff x="2057591" y="1149532"/>
              <a:chExt cx="3907160" cy="3315735"/>
            </a:xfrm>
          </p:grpSpPr>
          <p:sp>
            <p:nvSpPr>
              <p:cNvPr id="9" name="Flowchart: Connector 8">
                <a:extLst>
                  <a:ext uri="{FF2B5EF4-FFF2-40B4-BE49-F238E27FC236}">
                    <a16:creationId xmlns:a16="http://schemas.microsoft.com/office/drawing/2014/main" id="{AF738D4B-A71E-4013-8AFC-C5FA0E535272}"/>
                  </a:ext>
                </a:extLst>
              </p:cNvPr>
              <p:cNvSpPr/>
              <p:nvPr/>
            </p:nvSpPr>
            <p:spPr>
              <a:xfrm>
                <a:off x="2310628" y="1149532"/>
                <a:ext cx="3214183" cy="3315735"/>
              </a:xfrm>
              <a:prstGeom prst="flowChartConnector">
                <a:avLst/>
              </a:prstGeom>
              <a:noFill/>
              <a:ln>
                <a:solidFill>
                  <a:schemeClr val="accent3">
                    <a:lumMod val="75000"/>
                  </a:schemeClr>
                </a:solidFill>
              </a:ln>
              <a:effectLst>
                <a:outerShdw blurRad="50800" dist="38100" dir="18900000" algn="b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C94F3B5E-9A60-4D14-ACB3-A568EEAA8648}"/>
                  </a:ext>
                </a:extLst>
              </p:cNvPr>
              <p:cNvPicPr>
                <a:picLocks noChangeAspect="1"/>
              </p:cNvPicPr>
              <p:nvPr/>
            </p:nvPicPr>
            <p:blipFill>
              <a:blip r:embed="rId3"/>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9B528C13-0AC2-459F-9360-B3E55A26F9B8}"/>
                  </a:ext>
                </a:extLst>
              </p:cNvPr>
              <p:cNvPicPr>
                <a:picLocks noChangeAspect="1"/>
              </p:cNvPicPr>
              <p:nvPr/>
            </p:nvPicPr>
            <p:blipFill>
              <a:blip r:embed="rId4"/>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70BB0FC3-00D7-4EBF-BACB-C91926384122}"/>
                  </a:ext>
                </a:extLst>
              </p:cNvPr>
              <p:cNvPicPr>
                <a:picLocks noChangeAspect="1"/>
              </p:cNvPicPr>
              <p:nvPr/>
            </p:nvPicPr>
            <p:blipFill>
              <a:blip r:embed="rId5"/>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0D088F5F-AFBC-46C7-9116-9BF349233D04}"/>
                  </a:ext>
                </a:extLst>
              </p:cNvPr>
              <p:cNvPicPr>
                <a:picLocks noChangeAspect="1"/>
              </p:cNvPicPr>
              <p:nvPr/>
            </p:nvPicPr>
            <p:blipFill>
              <a:blip r:embed="rId6"/>
              <a:stretch>
                <a:fillRect/>
              </a:stretch>
            </p:blipFill>
            <p:spPr>
              <a:xfrm>
                <a:off x="2057591" y="1809106"/>
                <a:ext cx="1212893" cy="1045276"/>
              </a:xfrm>
              <a:prstGeom prst="rect">
                <a:avLst/>
              </a:prstGeom>
            </p:spPr>
          </p:pic>
        </p:grpSp>
        <p:pic>
          <p:nvPicPr>
            <p:cNvPr id="15" name="Picture 14" descr="Icon&#10;&#10;Description automatically generated">
              <a:extLst>
                <a:ext uri="{FF2B5EF4-FFF2-40B4-BE49-F238E27FC236}">
                  <a16:creationId xmlns:a16="http://schemas.microsoft.com/office/drawing/2014/main" id="{5EA278B0-A1D4-4A28-AC22-A1C8B2C92568}"/>
                </a:ext>
              </a:extLst>
            </p:cNvPr>
            <p:cNvPicPr>
              <a:picLocks noChangeAspect="1"/>
            </p:cNvPicPr>
            <p:nvPr/>
          </p:nvPicPr>
          <p:blipFill>
            <a:blip r:embed="rId7"/>
            <a:stretch>
              <a:fillRect/>
            </a:stretch>
          </p:blipFill>
          <p:spPr>
            <a:xfrm>
              <a:off x="7250902" y="208089"/>
              <a:ext cx="632208" cy="749973"/>
            </a:xfrm>
            <a:prstGeom prst="rect">
              <a:avLst/>
            </a:prstGeom>
          </p:spPr>
        </p:pic>
      </p:grpSp>
    </p:spTree>
    <p:extLst>
      <p:ext uri="{BB962C8B-B14F-4D97-AF65-F5344CB8AC3E}">
        <p14:creationId xmlns:p14="http://schemas.microsoft.com/office/powerpoint/2010/main" val="2711100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865250C9-EF05-4DE7-849D-0052E177C8E0}"/>
              </a:ext>
            </a:extLst>
          </p:cNvPr>
          <p:cNvSpPr>
            <a:spLocks noGrp="1"/>
          </p:cNvSpPr>
          <p:nvPr>
            <p:ph sz="half" idx="1"/>
          </p:nvPr>
        </p:nvSpPr>
        <p:spPr>
          <a:xfrm>
            <a:off x="286952" y="977140"/>
            <a:ext cx="3876408" cy="4053647"/>
          </a:xfrm>
        </p:spPr>
        <p:txBody>
          <a:bodyPr>
            <a:noAutofit/>
          </a:bodyPr>
          <a:lstStyle/>
          <a:p>
            <a:r>
              <a:rPr lang="en-US" sz="1800" b="1"/>
              <a:t>Cars/boats </a:t>
            </a:r>
            <a:r>
              <a:rPr lang="en-US" sz="1800"/>
              <a:t>and other modes of transport</a:t>
            </a:r>
            <a:endParaRPr lang="en-US" sz="1800" b="1"/>
          </a:p>
          <a:p>
            <a:r>
              <a:rPr lang="en-US" sz="1800" b="1"/>
              <a:t>Rough terrain</a:t>
            </a:r>
            <a:r>
              <a:rPr lang="en-US" sz="1800"/>
              <a:t>/washed out roads </a:t>
            </a:r>
          </a:p>
          <a:p>
            <a:r>
              <a:rPr lang="en-US" sz="1800" b="1"/>
              <a:t>Empty</a:t>
            </a:r>
            <a:r>
              <a:rPr lang="en-US" sz="1800"/>
              <a:t> EAs </a:t>
            </a:r>
          </a:p>
          <a:p>
            <a:r>
              <a:rPr lang="en-US" sz="1800" b="1"/>
              <a:t>Security</a:t>
            </a:r>
            <a:r>
              <a:rPr lang="en-US" sz="1800"/>
              <a:t> – escorts, sheltering in place, travel at night, SAT phones, SRMA</a:t>
            </a:r>
          </a:p>
          <a:p>
            <a:r>
              <a:rPr lang="en-US" sz="1800" b="1"/>
              <a:t>Locating EA boundaries </a:t>
            </a:r>
            <a:r>
              <a:rPr lang="en-US" sz="1800"/>
              <a:t>– overlayed maps with satellite imagery, geofencing on tablets</a:t>
            </a:r>
          </a:p>
          <a:p>
            <a:r>
              <a:rPr lang="en-US" sz="1800" b="1"/>
              <a:t>Syncing of data </a:t>
            </a:r>
            <a:r>
              <a:rPr lang="en-US" sz="1800"/>
              <a:t>– paused data collection, leveraged IP support</a:t>
            </a:r>
          </a:p>
        </p:txBody>
      </p:sp>
      <p:sp>
        <p:nvSpPr>
          <p:cNvPr id="3" name="Date Placeholder 2">
            <a:extLst>
              <a:ext uri="{FF2B5EF4-FFF2-40B4-BE49-F238E27FC236}">
                <a16:creationId xmlns:a16="http://schemas.microsoft.com/office/drawing/2014/main" id="{F4C208D1-7962-43B8-8EE7-462E9E808378}"/>
              </a:ext>
            </a:extLst>
          </p:cNvPr>
          <p:cNvSpPr>
            <a:spLocks noGrp="1"/>
          </p:cNvSpPr>
          <p:nvPr>
            <p:ph type="dt" sz="half" idx="10"/>
          </p:nvPr>
        </p:nvSpPr>
        <p:spPr>
          <a:xfrm>
            <a:off x="152400" y="4844639"/>
            <a:ext cx="2133600" cy="186148"/>
          </a:xfrm>
        </p:spPr>
        <p:txBody>
          <a:bodyPr anchor="ctr">
            <a:normAutofit/>
          </a:bodyPr>
          <a:lstStyle/>
          <a:p>
            <a:pPr>
              <a:spcAft>
                <a:spcPts val="600"/>
              </a:spcAft>
            </a:pPr>
            <a:fld id="{60FEB5C5-97E6-6B45-BBE4-F2449473BB96}" type="datetime1">
              <a:rPr lang="en-US" smtClean="0"/>
              <a:pPr>
                <a:spcAft>
                  <a:spcPts val="600"/>
                </a:spcAft>
              </a:pPr>
              <a:t>12/14/2021</a:t>
            </a:fld>
            <a:endParaRPr lang="en-US"/>
          </a:p>
        </p:txBody>
      </p:sp>
      <p:sp>
        <p:nvSpPr>
          <p:cNvPr id="4" name="Slide Number Placeholder 3">
            <a:extLst>
              <a:ext uri="{FF2B5EF4-FFF2-40B4-BE49-F238E27FC236}">
                <a16:creationId xmlns:a16="http://schemas.microsoft.com/office/drawing/2014/main" id="{B5041CFF-422F-4244-B64D-4894225835DA}"/>
              </a:ext>
            </a:extLst>
          </p:cNvPr>
          <p:cNvSpPr>
            <a:spLocks noGrp="1"/>
          </p:cNvSpPr>
          <p:nvPr>
            <p:ph type="sldNum" sz="quarter" idx="12"/>
          </p:nvPr>
        </p:nvSpPr>
        <p:spPr>
          <a:xfrm>
            <a:off x="6858000" y="4844639"/>
            <a:ext cx="2133600" cy="186148"/>
          </a:xfrm>
        </p:spPr>
        <p:txBody>
          <a:bodyPr anchor="ctr">
            <a:normAutofit/>
          </a:bodyPr>
          <a:lstStyle/>
          <a:p>
            <a:pPr>
              <a:spcAft>
                <a:spcPts val="600"/>
              </a:spcAft>
            </a:pPr>
            <a:fld id="{42782948-4DBE-204D-AB9E-B65E067054AE}" type="slidenum">
              <a:rPr lang="en-US" smtClean="0"/>
              <a:pPr>
                <a:spcAft>
                  <a:spcPts val="600"/>
                </a:spcAft>
              </a:pPr>
              <a:t>10</a:t>
            </a:fld>
            <a:endParaRPr lang="en-US"/>
          </a:p>
        </p:txBody>
      </p:sp>
      <p:sp>
        <p:nvSpPr>
          <p:cNvPr id="8" name="Title 7">
            <a:extLst>
              <a:ext uri="{FF2B5EF4-FFF2-40B4-BE49-F238E27FC236}">
                <a16:creationId xmlns:a16="http://schemas.microsoft.com/office/drawing/2014/main" id="{4CCFBDC7-60D5-494A-BD38-2D5CAC5700A7}"/>
              </a:ext>
            </a:extLst>
          </p:cNvPr>
          <p:cNvSpPr>
            <a:spLocks noGrp="1"/>
          </p:cNvSpPr>
          <p:nvPr>
            <p:ph type="title"/>
          </p:nvPr>
        </p:nvSpPr>
        <p:spPr>
          <a:xfrm>
            <a:off x="286952" y="272558"/>
            <a:ext cx="3807702" cy="704582"/>
          </a:xfrm>
        </p:spPr>
        <p:txBody>
          <a:bodyPr anchor="b">
            <a:noAutofit/>
          </a:bodyPr>
          <a:lstStyle/>
          <a:p>
            <a:r>
              <a:rPr lang="en-US" sz="2000" b="1"/>
              <a:t>Field Data Collection</a:t>
            </a:r>
            <a:br>
              <a:rPr lang="en-US" sz="2000" b="1" i="1"/>
            </a:br>
            <a:r>
              <a:rPr lang="en-US" sz="2000" b="1" i="1"/>
              <a:t>GETTING TO HOUSEHOLDS</a:t>
            </a:r>
            <a:endParaRPr lang="en-US" sz="2000"/>
          </a:p>
        </p:txBody>
      </p:sp>
      <p:pic>
        <p:nvPicPr>
          <p:cNvPr id="9" name="Picture 8">
            <a:extLst>
              <a:ext uri="{FF2B5EF4-FFF2-40B4-BE49-F238E27FC236}">
                <a16:creationId xmlns:a16="http://schemas.microsoft.com/office/drawing/2014/main" id="{D47F4BCB-5A9C-416B-A50B-5B89E57488A9}"/>
              </a:ext>
            </a:extLst>
          </p:cNvPr>
          <p:cNvPicPr/>
          <p:nvPr/>
        </p:nvPicPr>
        <p:blipFill rotWithShape="1">
          <a:blip r:embed="rId3" cstate="print">
            <a:extLst>
              <a:ext uri="{28A0092B-C50C-407E-A947-70E740481C1C}">
                <a14:useLocalDpi xmlns:a14="http://schemas.microsoft.com/office/drawing/2010/main" val="0"/>
              </a:ext>
            </a:extLst>
          </a:blip>
          <a:srcRect r="29369"/>
          <a:stretch/>
        </p:blipFill>
        <p:spPr bwMode="auto">
          <a:xfrm>
            <a:off x="4348717" y="0"/>
            <a:ext cx="4795283" cy="5184775"/>
          </a:xfrm>
          <a:prstGeom prst="rect">
            <a:avLst/>
          </a:prstGeom>
          <a:noFill/>
          <a:ln>
            <a:noFill/>
          </a:ln>
        </p:spPr>
      </p:pic>
      <p:sp>
        <p:nvSpPr>
          <p:cNvPr id="10" name="TextBox 9">
            <a:extLst>
              <a:ext uri="{FF2B5EF4-FFF2-40B4-BE49-F238E27FC236}">
                <a16:creationId xmlns:a16="http://schemas.microsoft.com/office/drawing/2014/main" id="{999A1F87-F39E-4DCA-997D-65237A74E63A}"/>
              </a:ext>
            </a:extLst>
          </p:cNvPr>
          <p:cNvSpPr txBox="1"/>
          <p:nvPr/>
        </p:nvSpPr>
        <p:spPr>
          <a:xfrm>
            <a:off x="5986609" y="4815343"/>
            <a:ext cx="3127305" cy="215444"/>
          </a:xfrm>
          <a:prstGeom prst="rect">
            <a:avLst/>
          </a:prstGeom>
          <a:noFill/>
        </p:spPr>
        <p:txBody>
          <a:bodyPr wrap="square" rtlCol="0">
            <a:spAutoFit/>
          </a:bodyPr>
          <a:lstStyle/>
          <a:p>
            <a:pPr algn="r"/>
            <a:r>
              <a:rPr lang="en-US" sz="800">
                <a:solidFill>
                  <a:schemeClr val="bg1"/>
                </a:solidFill>
              </a:rPr>
              <a:t>Source: S. Sudan MESP field data collection in Budi county, June 2021.</a:t>
            </a:r>
          </a:p>
        </p:txBody>
      </p:sp>
    </p:spTree>
    <p:extLst>
      <p:ext uri="{BB962C8B-B14F-4D97-AF65-F5344CB8AC3E}">
        <p14:creationId xmlns:p14="http://schemas.microsoft.com/office/powerpoint/2010/main" val="347995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DB9CDB-0377-463C-B331-D2AA4672BF13}"/>
              </a:ext>
            </a:extLst>
          </p:cNvPr>
          <p:cNvSpPr>
            <a:spLocks noGrp="1"/>
          </p:cNvSpPr>
          <p:nvPr>
            <p:ph type="dt" sz="half" idx="10"/>
          </p:nvPr>
        </p:nvSpPr>
        <p:spPr/>
        <p:txBody>
          <a:bodyPr/>
          <a:lstStyle/>
          <a:p>
            <a:fld id="{60FEB5C5-97E6-6B45-BBE4-F2449473BB96}" type="datetime1">
              <a:rPr lang="en-US" smtClean="0"/>
              <a:pPr/>
              <a:t>12/14/2021</a:t>
            </a:fld>
            <a:endParaRPr lang="en-US"/>
          </a:p>
        </p:txBody>
      </p:sp>
      <p:sp>
        <p:nvSpPr>
          <p:cNvPr id="4" name="Slide Number Placeholder 3">
            <a:extLst>
              <a:ext uri="{FF2B5EF4-FFF2-40B4-BE49-F238E27FC236}">
                <a16:creationId xmlns:a16="http://schemas.microsoft.com/office/drawing/2014/main" id="{770A5442-1052-44B9-AFE0-2D2CE4941D8C}"/>
              </a:ext>
            </a:extLst>
          </p:cNvPr>
          <p:cNvSpPr>
            <a:spLocks noGrp="1"/>
          </p:cNvSpPr>
          <p:nvPr>
            <p:ph type="sldNum" sz="quarter" idx="12"/>
          </p:nvPr>
        </p:nvSpPr>
        <p:spPr/>
        <p:txBody>
          <a:bodyPr/>
          <a:lstStyle/>
          <a:p>
            <a:fld id="{42782948-4DBE-204D-AB9E-B65E067054AE}" type="slidenum">
              <a:rPr lang="en-US" smtClean="0"/>
              <a:pPr/>
              <a:t>11</a:t>
            </a:fld>
            <a:endParaRPr lang="en-US"/>
          </a:p>
        </p:txBody>
      </p:sp>
      <p:sp>
        <p:nvSpPr>
          <p:cNvPr id="7" name="Title 6">
            <a:extLst>
              <a:ext uri="{FF2B5EF4-FFF2-40B4-BE49-F238E27FC236}">
                <a16:creationId xmlns:a16="http://schemas.microsoft.com/office/drawing/2014/main" id="{F4C0119B-2AB7-4A59-BA27-8A2B5A9BDB97}"/>
              </a:ext>
            </a:extLst>
          </p:cNvPr>
          <p:cNvSpPr>
            <a:spLocks noGrp="1"/>
          </p:cNvSpPr>
          <p:nvPr>
            <p:ph type="title"/>
          </p:nvPr>
        </p:nvSpPr>
        <p:spPr>
          <a:xfrm>
            <a:off x="152400" y="247413"/>
            <a:ext cx="5867400" cy="463787"/>
          </a:xfrm>
          <a:solidFill>
            <a:srgbClr val="FFFFFF"/>
          </a:solidFill>
        </p:spPr>
        <p:txBody>
          <a:bodyPr/>
          <a:lstStyle/>
          <a:p>
            <a:r>
              <a:rPr lang="en-US" b="1"/>
              <a:t>HOUSEHOLD CHARACTERISTICS </a:t>
            </a:r>
          </a:p>
        </p:txBody>
      </p:sp>
      <p:graphicFrame>
        <p:nvGraphicFramePr>
          <p:cNvPr id="12" name="Chart 11">
            <a:extLst>
              <a:ext uri="{FF2B5EF4-FFF2-40B4-BE49-F238E27FC236}">
                <a16:creationId xmlns:a16="http://schemas.microsoft.com/office/drawing/2014/main" id="{4C4E84AC-5007-4280-9E5B-7D1DA28A6F0F}"/>
              </a:ext>
            </a:extLst>
          </p:cNvPr>
          <p:cNvGraphicFramePr>
            <a:graphicFrameLocks/>
          </p:cNvGraphicFramePr>
          <p:nvPr/>
        </p:nvGraphicFramePr>
        <p:xfrm>
          <a:off x="5693204" y="153988"/>
          <a:ext cx="3225575" cy="34675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8">
            <a:extLst>
              <a:ext uri="{FF2B5EF4-FFF2-40B4-BE49-F238E27FC236}">
                <a16:creationId xmlns:a16="http://schemas.microsoft.com/office/drawing/2014/main" id="{0D13B7B2-65F8-4FE9-84F0-F43459BB2B85}"/>
              </a:ext>
            </a:extLst>
          </p:cNvPr>
          <p:cNvGraphicFramePr>
            <a:graphicFrameLocks noGrp="1"/>
          </p:cNvGraphicFramePr>
          <p:nvPr/>
        </p:nvGraphicFramePr>
        <p:xfrm>
          <a:off x="790414" y="3882456"/>
          <a:ext cx="7667480" cy="741680"/>
        </p:xfrm>
        <a:graphic>
          <a:graphicData uri="http://schemas.openxmlformats.org/drawingml/2006/table">
            <a:tbl>
              <a:tblPr firstRow="1" bandRow="1">
                <a:tableStyleId>{5C22544A-7EE6-4342-B048-85BDC9FD1C3A}</a:tableStyleId>
              </a:tblPr>
              <a:tblGrid>
                <a:gridCol w="821410">
                  <a:extLst>
                    <a:ext uri="{9D8B030D-6E8A-4147-A177-3AD203B41FA5}">
                      <a16:colId xmlns:a16="http://schemas.microsoft.com/office/drawing/2014/main" val="2740952715"/>
                    </a:ext>
                  </a:extLst>
                </a:gridCol>
                <a:gridCol w="978010">
                  <a:extLst>
                    <a:ext uri="{9D8B030D-6E8A-4147-A177-3AD203B41FA5}">
                      <a16:colId xmlns:a16="http://schemas.microsoft.com/office/drawing/2014/main" val="3654589725"/>
                    </a:ext>
                  </a:extLst>
                </a:gridCol>
                <a:gridCol w="978010">
                  <a:extLst>
                    <a:ext uri="{9D8B030D-6E8A-4147-A177-3AD203B41FA5}">
                      <a16:colId xmlns:a16="http://schemas.microsoft.com/office/drawing/2014/main" val="1688134477"/>
                    </a:ext>
                  </a:extLst>
                </a:gridCol>
                <a:gridCol w="978010">
                  <a:extLst>
                    <a:ext uri="{9D8B030D-6E8A-4147-A177-3AD203B41FA5}">
                      <a16:colId xmlns:a16="http://schemas.microsoft.com/office/drawing/2014/main" val="249948556"/>
                    </a:ext>
                  </a:extLst>
                </a:gridCol>
                <a:gridCol w="978010">
                  <a:extLst>
                    <a:ext uri="{9D8B030D-6E8A-4147-A177-3AD203B41FA5}">
                      <a16:colId xmlns:a16="http://schemas.microsoft.com/office/drawing/2014/main" val="90482547"/>
                    </a:ext>
                  </a:extLst>
                </a:gridCol>
                <a:gridCol w="978010">
                  <a:extLst>
                    <a:ext uri="{9D8B030D-6E8A-4147-A177-3AD203B41FA5}">
                      <a16:colId xmlns:a16="http://schemas.microsoft.com/office/drawing/2014/main" val="3932019901"/>
                    </a:ext>
                  </a:extLst>
                </a:gridCol>
                <a:gridCol w="978010">
                  <a:extLst>
                    <a:ext uri="{9D8B030D-6E8A-4147-A177-3AD203B41FA5}">
                      <a16:colId xmlns:a16="http://schemas.microsoft.com/office/drawing/2014/main" val="1661343478"/>
                    </a:ext>
                  </a:extLst>
                </a:gridCol>
                <a:gridCol w="978010">
                  <a:extLst>
                    <a:ext uri="{9D8B030D-6E8A-4147-A177-3AD203B41FA5}">
                      <a16:colId xmlns:a16="http://schemas.microsoft.com/office/drawing/2014/main" val="4186177590"/>
                    </a:ext>
                  </a:extLst>
                </a:gridCol>
              </a:tblGrid>
              <a:tr h="370840">
                <a:tc>
                  <a:txBody>
                    <a:bodyPr/>
                    <a:lstStyle/>
                    <a:p>
                      <a:r>
                        <a:rPr lang="en-US" sz="1600"/>
                        <a:t>Age</a:t>
                      </a:r>
                    </a:p>
                  </a:txBody>
                  <a:tcPr/>
                </a:tc>
                <a:tc>
                  <a:txBody>
                    <a:bodyPr/>
                    <a:lstStyle/>
                    <a:p>
                      <a:pPr algn="ctr"/>
                      <a:r>
                        <a:rPr lang="en-US" sz="1600"/>
                        <a:t>0 to 9</a:t>
                      </a:r>
                    </a:p>
                  </a:txBody>
                  <a:tcPr/>
                </a:tc>
                <a:tc>
                  <a:txBody>
                    <a:bodyPr/>
                    <a:lstStyle/>
                    <a:p>
                      <a:pPr algn="ctr"/>
                      <a:r>
                        <a:rPr lang="en-US" sz="1600"/>
                        <a:t>10 to 19</a:t>
                      </a:r>
                    </a:p>
                  </a:txBody>
                  <a:tcPr/>
                </a:tc>
                <a:tc>
                  <a:txBody>
                    <a:bodyPr/>
                    <a:lstStyle/>
                    <a:p>
                      <a:pPr algn="ctr"/>
                      <a:r>
                        <a:rPr lang="en-US" sz="1600"/>
                        <a:t>20 to 29</a:t>
                      </a:r>
                    </a:p>
                  </a:txBody>
                  <a:tcPr/>
                </a:tc>
                <a:tc>
                  <a:txBody>
                    <a:bodyPr/>
                    <a:lstStyle/>
                    <a:p>
                      <a:pPr algn="ctr"/>
                      <a:r>
                        <a:rPr lang="en-US" sz="1600"/>
                        <a:t>30 to 39</a:t>
                      </a:r>
                    </a:p>
                  </a:txBody>
                  <a:tcPr/>
                </a:tc>
                <a:tc>
                  <a:txBody>
                    <a:bodyPr/>
                    <a:lstStyle/>
                    <a:p>
                      <a:pPr algn="ctr"/>
                      <a:r>
                        <a:rPr lang="en-US" sz="1600"/>
                        <a:t>40 to 49</a:t>
                      </a:r>
                    </a:p>
                  </a:txBody>
                  <a:tcPr/>
                </a:tc>
                <a:tc>
                  <a:txBody>
                    <a:bodyPr/>
                    <a:lstStyle/>
                    <a:p>
                      <a:pPr algn="ctr"/>
                      <a:r>
                        <a:rPr lang="en-US" sz="1600"/>
                        <a:t>50 to 59</a:t>
                      </a:r>
                    </a:p>
                  </a:txBody>
                  <a:tcPr/>
                </a:tc>
                <a:tc>
                  <a:txBody>
                    <a:bodyPr/>
                    <a:lstStyle/>
                    <a:p>
                      <a:pPr algn="ctr"/>
                      <a:r>
                        <a:rPr lang="en-US" sz="1600"/>
                        <a:t>60 +</a:t>
                      </a:r>
                    </a:p>
                  </a:txBody>
                  <a:tcPr/>
                </a:tc>
                <a:extLst>
                  <a:ext uri="{0D108BD9-81ED-4DB2-BD59-A6C34878D82A}">
                    <a16:rowId xmlns:a16="http://schemas.microsoft.com/office/drawing/2014/main" val="3700523220"/>
                  </a:ext>
                </a:extLst>
              </a:tr>
              <a:tr h="370840">
                <a:tc>
                  <a:txBody>
                    <a:bodyPr/>
                    <a:lstStyle/>
                    <a:p>
                      <a:r>
                        <a:rPr lang="en-US" sz="1600"/>
                        <a:t>Percent</a:t>
                      </a:r>
                    </a:p>
                  </a:txBody>
                  <a:tcPr/>
                </a:tc>
                <a:tc>
                  <a:txBody>
                    <a:bodyPr/>
                    <a:lstStyle/>
                    <a:p>
                      <a:pPr algn="ctr"/>
                      <a:r>
                        <a:rPr lang="en-US" sz="1600"/>
                        <a:t>28%</a:t>
                      </a:r>
                    </a:p>
                  </a:txBody>
                  <a:tcPr/>
                </a:tc>
                <a:tc>
                  <a:txBody>
                    <a:bodyPr/>
                    <a:lstStyle/>
                    <a:p>
                      <a:pPr algn="ctr"/>
                      <a:r>
                        <a:rPr lang="en-US" sz="1600"/>
                        <a:t>29%</a:t>
                      </a:r>
                    </a:p>
                  </a:txBody>
                  <a:tcPr/>
                </a:tc>
                <a:tc>
                  <a:txBody>
                    <a:bodyPr/>
                    <a:lstStyle/>
                    <a:p>
                      <a:pPr algn="ctr"/>
                      <a:r>
                        <a:rPr lang="en-US" sz="1600"/>
                        <a:t>16%</a:t>
                      </a:r>
                    </a:p>
                  </a:txBody>
                  <a:tcPr/>
                </a:tc>
                <a:tc>
                  <a:txBody>
                    <a:bodyPr/>
                    <a:lstStyle/>
                    <a:p>
                      <a:pPr algn="ctr"/>
                      <a:r>
                        <a:rPr lang="en-US" sz="1600"/>
                        <a:t>10%</a:t>
                      </a:r>
                    </a:p>
                  </a:txBody>
                  <a:tcPr/>
                </a:tc>
                <a:tc>
                  <a:txBody>
                    <a:bodyPr/>
                    <a:lstStyle/>
                    <a:p>
                      <a:pPr algn="ctr"/>
                      <a:r>
                        <a:rPr lang="en-US" sz="1600"/>
                        <a:t>8%</a:t>
                      </a:r>
                    </a:p>
                  </a:txBody>
                  <a:tcPr/>
                </a:tc>
                <a:tc>
                  <a:txBody>
                    <a:bodyPr/>
                    <a:lstStyle/>
                    <a:p>
                      <a:pPr algn="ctr"/>
                      <a:r>
                        <a:rPr lang="en-US" sz="1600"/>
                        <a:t>5%</a:t>
                      </a:r>
                    </a:p>
                  </a:txBody>
                  <a:tcPr/>
                </a:tc>
                <a:tc>
                  <a:txBody>
                    <a:bodyPr/>
                    <a:lstStyle/>
                    <a:p>
                      <a:pPr algn="ctr"/>
                      <a:r>
                        <a:rPr lang="en-US" sz="1600"/>
                        <a:t>4%</a:t>
                      </a:r>
                    </a:p>
                  </a:txBody>
                  <a:tcPr/>
                </a:tc>
                <a:extLst>
                  <a:ext uri="{0D108BD9-81ED-4DB2-BD59-A6C34878D82A}">
                    <a16:rowId xmlns:a16="http://schemas.microsoft.com/office/drawing/2014/main" val="644301161"/>
                  </a:ext>
                </a:extLst>
              </a:tr>
            </a:tbl>
          </a:graphicData>
        </a:graphic>
      </p:graphicFrame>
      <p:grpSp>
        <p:nvGrpSpPr>
          <p:cNvPr id="9" name="Group 8">
            <a:extLst>
              <a:ext uri="{FF2B5EF4-FFF2-40B4-BE49-F238E27FC236}">
                <a16:creationId xmlns:a16="http://schemas.microsoft.com/office/drawing/2014/main" id="{F9743808-0A14-4E8A-B479-68C3A99D0717}"/>
              </a:ext>
            </a:extLst>
          </p:cNvPr>
          <p:cNvGrpSpPr/>
          <p:nvPr/>
        </p:nvGrpSpPr>
        <p:grpSpPr>
          <a:xfrm>
            <a:off x="478920" y="845295"/>
            <a:ext cx="4194683" cy="2776206"/>
            <a:chOff x="775251" y="1359394"/>
            <a:chExt cx="3541027" cy="2446862"/>
          </a:xfrm>
        </p:grpSpPr>
        <p:sp>
          <p:nvSpPr>
            <p:cNvPr id="5" name="Arrow: Pentagon 4">
              <a:extLst>
                <a:ext uri="{FF2B5EF4-FFF2-40B4-BE49-F238E27FC236}">
                  <a16:creationId xmlns:a16="http://schemas.microsoft.com/office/drawing/2014/main" id="{354BD8D6-2707-4FE0-AA3F-9C03CE4EE55C}"/>
                </a:ext>
              </a:extLst>
            </p:cNvPr>
            <p:cNvSpPr/>
            <p:nvPr/>
          </p:nvSpPr>
          <p:spPr>
            <a:xfrm>
              <a:off x="782665" y="1390637"/>
              <a:ext cx="968644" cy="741680"/>
            </a:xfrm>
            <a:prstGeom prst="homePlate">
              <a:avLst/>
            </a:prstGeom>
            <a:solidFill>
              <a:srgbClr val="0067B9"/>
            </a:solidFill>
            <a:ln>
              <a:solidFill>
                <a:srgbClr val="0067B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0" name="Arrow: Pentagon 9">
              <a:extLst>
                <a:ext uri="{FF2B5EF4-FFF2-40B4-BE49-F238E27FC236}">
                  <a16:creationId xmlns:a16="http://schemas.microsoft.com/office/drawing/2014/main" id="{231B7B40-937D-4CC6-A148-185CDF7B98AE}"/>
                </a:ext>
              </a:extLst>
            </p:cNvPr>
            <p:cNvSpPr/>
            <p:nvPr/>
          </p:nvSpPr>
          <p:spPr>
            <a:xfrm>
              <a:off x="775251" y="3026397"/>
              <a:ext cx="968644" cy="741680"/>
            </a:xfrm>
            <a:prstGeom prst="homePlate">
              <a:avLst/>
            </a:prstGeom>
            <a:solidFill>
              <a:srgbClr val="0067B9"/>
            </a:solidFill>
            <a:ln>
              <a:solidFill>
                <a:srgbClr val="0067B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3" name="Arrow: Pentagon 12">
              <a:extLst>
                <a:ext uri="{FF2B5EF4-FFF2-40B4-BE49-F238E27FC236}">
                  <a16:creationId xmlns:a16="http://schemas.microsoft.com/office/drawing/2014/main" id="{C3A9FD18-F791-4FC3-9942-B024AA25CBE5}"/>
                </a:ext>
              </a:extLst>
            </p:cNvPr>
            <p:cNvSpPr/>
            <p:nvPr/>
          </p:nvSpPr>
          <p:spPr>
            <a:xfrm>
              <a:off x="790414" y="2217065"/>
              <a:ext cx="968644" cy="741680"/>
            </a:xfrm>
            <a:prstGeom prst="homePlate">
              <a:avLst/>
            </a:prstGeom>
            <a:solidFill>
              <a:srgbClr val="0067B9"/>
            </a:solidFill>
            <a:ln>
              <a:solidFill>
                <a:srgbClr val="0067B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pic>
          <p:nvPicPr>
            <p:cNvPr id="15" name="Graphic 14" descr="Corn outline">
              <a:extLst>
                <a:ext uri="{FF2B5EF4-FFF2-40B4-BE49-F238E27FC236}">
                  <a16:creationId xmlns:a16="http://schemas.microsoft.com/office/drawing/2014/main" id="{7E922913-A977-46F2-833F-D6820F8F07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251" y="3031776"/>
              <a:ext cx="730922" cy="730922"/>
            </a:xfrm>
            <a:prstGeom prst="rect">
              <a:avLst/>
            </a:prstGeom>
          </p:spPr>
        </p:pic>
        <p:pic>
          <p:nvPicPr>
            <p:cNvPr id="16" name="Graphic 15" descr="Books outline">
              <a:extLst>
                <a:ext uri="{FF2B5EF4-FFF2-40B4-BE49-F238E27FC236}">
                  <a16:creationId xmlns:a16="http://schemas.microsoft.com/office/drawing/2014/main" id="{85DFFC6D-5C05-425E-93EF-BE4B49A011C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75251" y="2223904"/>
              <a:ext cx="730922" cy="730922"/>
            </a:xfrm>
            <a:prstGeom prst="rect">
              <a:avLst/>
            </a:prstGeom>
          </p:spPr>
        </p:pic>
        <p:pic>
          <p:nvPicPr>
            <p:cNvPr id="17" name="Graphic 16" descr="Home outline">
              <a:extLst>
                <a:ext uri="{FF2B5EF4-FFF2-40B4-BE49-F238E27FC236}">
                  <a16:creationId xmlns:a16="http://schemas.microsoft.com/office/drawing/2014/main" id="{C313E12B-0929-4808-8209-F7CFD529988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75251" y="1359394"/>
              <a:ext cx="730922" cy="730922"/>
            </a:xfrm>
            <a:prstGeom prst="rect">
              <a:avLst/>
            </a:prstGeom>
          </p:spPr>
        </p:pic>
        <p:sp>
          <p:nvSpPr>
            <p:cNvPr id="18" name="Arrow: Chevron 17">
              <a:extLst>
                <a:ext uri="{FF2B5EF4-FFF2-40B4-BE49-F238E27FC236}">
                  <a16:creationId xmlns:a16="http://schemas.microsoft.com/office/drawing/2014/main" id="{EEBD27A8-591C-45AA-89B7-72257B0632E4}"/>
                </a:ext>
              </a:extLst>
            </p:cNvPr>
            <p:cNvSpPr/>
            <p:nvPr/>
          </p:nvSpPr>
          <p:spPr>
            <a:xfrm>
              <a:off x="1610821" y="1390637"/>
              <a:ext cx="2705457" cy="741680"/>
            </a:xfrm>
            <a:prstGeom prst="chevron">
              <a:avLst/>
            </a:prstGeom>
            <a:solidFill>
              <a:srgbClr val="A7C6ED"/>
            </a:solidFill>
            <a:ln>
              <a:solidFill>
                <a:srgbClr val="A7C6E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2"/>
                  </a:solidFill>
                </a:rPr>
                <a:t>5 people</a:t>
              </a:r>
            </a:p>
            <a:p>
              <a:pPr algn="ctr"/>
              <a:r>
                <a:rPr lang="en-US">
                  <a:solidFill>
                    <a:schemeClr val="tx2"/>
                  </a:solidFill>
                </a:rPr>
                <a:t>1 child &lt; 5 </a:t>
              </a:r>
            </a:p>
            <a:p>
              <a:pPr algn="ctr"/>
              <a:r>
                <a:rPr lang="en-US">
                  <a:solidFill>
                    <a:schemeClr val="tx2"/>
                  </a:solidFill>
                </a:rPr>
                <a:t>3 children &lt; 18</a:t>
              </a:r>
            </a:p>
          </p:txBody>
        </p:sp>
        <p:sp>
          <p:nvSpPr>
            <p:cNvPr id="19" name="Arrow: Chevron 18">
              <a:extLst>
                <a:ext uri="{FF2B5EF4-FFF2-40B4-BE49-F238E27FC236}">
                  <a16:creationId xmlns:a16="http://schemas.microsoft.com/office/drawing/2014/main" id="{C9C1DD9E-8570-4BC4-B89F-A466617EECC8}"/>
                </a:ext>
              </a:extLst>
            </p:cNvPr>
            <p:cNvSpPr/>
            <p:nvPr/>
          </p:nvSpPr>
          <p:spPr>
            <a:xfrm>
              <a:off x="1610821" y="2223904"/>
              <a:ext cx="2705457" cy="741680"/>
            </a:xfrm>
            <a:prstGeom prst="chevron">
              <a:avLst/>
            </a:prstGeom>
            <a:solidFill>
              <a:srgbClr val="A7C6ED"/>
            </a:solidFill>
            <a:ln>
              <a:solidFill>
                <a:srgbClr val="A7C6E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2"/>
                  </a:solidFill>
                </a:rPr>
                <a:t>28% literacy</a:t>
              </a:r>
            </a:p>
          </p:txBody>
        </p:sp>
        <p:sp>
          <p:nvSpPr>
            <p:cNvPr id="20" name="Arrow: Chevron 19">
              <a:extLst>
                <a:ext uri="{FF2B5EF4-FFF2-40B4-BE49-F238E27FC236}">
                  <a16:creationId xmlns:a16="http://schemas.microsoft.com/office/drawing/2014/main" id="{357B1C13-E6B4-4BCF-A561-4BAF40F66B78}"/>
                </a:ext>
              </a:extLst>
            </p:cNvPr>
            <p:cNvSpPr/>
            <p:nvPr/>
          </p:nvSpPr>
          <p:spPr>
            <a:xfrm>
              <a:off x="1610821" y="3064576"/>
              <a:ext cx="2705457" cy="741680"/>
            </a:xfrm>
            <a:prstGeom prst="chevron">
              <a:avLst/>
            </a:prstGeom>
            <a:solidFill>
              <a:srgbClr val="A7C6ED"/>
            </a:solidFill>
            <a:ln>
              <a:solidFill>
                <a:srgbClr val="A7C6E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2"/>
                  </a:solidFill>
                </a:rPr>
                <a:t>65% engage in crop farming </a:t>
              </a:r>
            </a:p>
          </p:txBody>
        </p:sp>
      </p:grpSp>
      <p:sp>
        <p:nvSpPr>
          <p:cNvPr id="2" name="Rectangle 1">
            <a:extLst>
              <a:ext uri="{FF2B5EF4-FFF2-40B4-BE49-F238E27FC236}">
                <a16:creationId xmlns:a16="http://schemas.microsoft.com/office/drawing/2014/main" id="{FB9E47D9-5B8C-49D5-A07C-DD5ED6843010}"/>
              </a:ext>
            </a:extLst>
          </p:cNvPr>
          <p:cNvSpPr/>
          <p:nvPr/>
        </p:nvSpPr>
        <p:spPr>
          <a:xfrm>
            <a:off x="2557670" y="3806256"/>
            <a:ext cx="2014330" cy="904289"/>
          </a:xfrm>
          <a:prstGeom prst="rect">
            <a:avLst/>
          </a:prstGeom>
          <a:noFill/>
          <a:ln w="38100">
            <a:solidFill>
              <a:srgbClr val="BA0C2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6282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6E4ECD4-0920-48D3-98D9-7A9626C0F158}"/>
              </a:ext>
            </a:extLst>
          </p:cNvPr>
          <p:cNvSpPr>
            <a:spLocks noGrp="1"/>
          </p:cNvSpPr>
          <p:nvPr>
            <p:ph type="dt" sz="half" idx="2"/>
          </p:nvPr>
        </p:nvSpPr>
        <p:spPr/>
        <p:txBody>
          <a:bodyPr/>
          <a:lstStyle/>
          <a:p>
            <a:fld id="{60FEB5C5-97E6-6B45-BBE4-F2449473BB96}" type="datetime1">
              <a:rPr lang="en-US" smtClean="0"/>
              <a:pPr/>
              <a:t>12/14/2021</a:t>
            </a:fld>
            <a:endParaRPr lang="en-US"/>
          </a:p>
        </p:txBody>
      </p:sp>
      <p:sp>
        <p:nvSpPr>
          <p:cNvPr id="4" name="Slide Number Placeholder 3">
            <a:extLst>
              <a:ext uri="{FF2B5EF4-FFF2-40B4-BE49-F238E27FC236}">
                <a16:creationId xmlns:a16="http://schemas.microsoft.com/office/drawing/2014/main" id="{5B78D838-2201-44C3-995C-926392856B40}"/>
              </a:ext>
            </a:extLst>
          </p:cNvPr>
          <p:cNvSpPr>
            <a:spLocks noGrp="1"/>
          </p:cNvSpPr>
          <p:nvPr>
            <p:ph type="sldNum" sz="quarter" idx="4"/>
          </p:nvPr>
        </p:nvSpPr>
        <p:spPr/>
        <p:txBody>
          <a:bodyPr/>
          <a:lstStyle/>
          <a:p>
            <a:fld id="{42782948-4DBE-204D-AB9E-B65E067054AE}" type="slidenum">
              <a:rPr lang="en-US" smtClean="0"/>
              <a:pPr/>
              <a:t>12</a:t>
            </a:fld>
            <a:endParaRPr lang="en-US"/>
          </a:p>
        </p:txBody>
      </p:sp>
      <p:sp>
        <p:nvSpPr>
          <p:cNvPr id="7" name="Title 6">
            <a:extLst>
              <a:ext uri="{FF2B5EF4-FFF2-40B4-BE49-F238E27FC236}">
                <a16:creationId xmlns:a16="http://schemas.microsoft.com/office/drawing/2014/main" id="{9EB0B84E-BDA2-46D5-A31C-E191EE594C57}"/>
              </a:ext>
            </a:extLst>
          </p:cNvPr>
          <p:cNvSpPr>
            <a:spLocks noGrp="1"/>
          </p:cNvSpPr>
          <p:nvPr>
            <p:ph type="title"/>
          </p:nvPr>
        </p:nvSpPr>
        <p:spPr>
          <a:xfrm>
            <a:off x="152400" y="93437"/>
            <a:ext cx="8839200" cy="461665"/>
          </a:xfrm>
          <a:solidFill>
            <a:schemeClr val="bg1"/>
          </a:solidFill>
        </p:spPr>
        <p:txBody>
          <a:bodyPr/>
          <a:lstStyle/>
          <a:p>
            <a:r>
              <a:rPr lang="en-US" b="1" dirty="0"/>
              <a:t>LIMITATIONS</a:t>
            </a:r>
          </a:p>
        </p:txBody>
      </p:sp>
      <p:sp>
        <p:nvSpPr>
          <p:cNvPr id="8" name="Content Placeholder 7">
            <a:extLst>
              <a:ext uri="{FF2B5EF4-FFF2-40B4-BE49-F238E27FC236}">
                <a16:creationId xmlns:a16="http://schemas.microsoft.com/office/drawing/2014/main" id="{D3D8209D-1F10-4879-9D44-8BF0DC6A1DB4}"/>
              </a:ext>
            </a:extLst>
          </p:cNvPr>
          <p:cNvSpPr>
            <a:spLocks noGrp="1"/>
          </p:cNvSpPr>
          <p:nvPr>
            <p:ph idx="1"/>
          </p:nvPr>
        </p:nvSpPr>
        <p:spPr>
          <a:xfrm>
            <a:off x="152400" y="634552"/>
            <a:ext cx="8791440" cy="4128816"/>
          </a:xfrm>
        </p:spPr>
        <p:txBody>
          <a:bodyPr>
            <a:normAutofit lnSpcReduction="10000"/>
          </a:bodyPr>
          <a:lstStyle/>
          <a:p>
            <a:r>
              <a:rPr lang="en-US" sz="2000" dirty="0"/>
              <a:t>Sampling in USAID’s 13 priority counties NOT representative of country, </a:t>
            </a:r>
          </a:p>
          <a:p>
            <a:pPr marL="0" indent="0">
              <a:buNone/>
            </a:pPr>
            <a:r>
              <a:rPr lang="en-US" sz="2000" dirty="0"/>
              <a:t>	state, or region</a:t>
            </a:r>
          </a:p>
          <a:p>
            <a:endParaRPr lang="en-US" sz="2000" dirty="0"/>
          </a:p>
          <a:p>
            <a:r>
              <a:rPr lang="en-US" sz="2000" dirty="0"/>
              <a:t>Data are representative of each county, but values will be lower relative to national level</a:t>
            </a:r>
          </a:p>
          <a:p>
            <a:endParaRPr lang="en-US" sz="2000" dirty="0"/>
          </a:p>
          <a:p>
            <a:r>
              <a:rPr lang="en-US" sz="2000" dirty="0"/>
              <a:t>Sampling error is low, but measurement error always remains</a:t>
            </a:r>
          </a:p>
          <a:p>
            <a:pPr lvl="1"/>
            <a:r>
              <a:rPr lang="en-US" sz="2000" dirty="0"/>
              <a:t>Acquiescence bias</a:t>
            </a:r>
          </a:p>
          <a:p>
            <a:pPr lvl="1"/>
            <a:r>
              <a:rPr lang="en-US" sz="2000" dirty="0"/>
              <a:t>Comprehension bias</a:t>
            </a:r>
          </a:p>
          <a:p>
            <a:pPr lvl="1"/>
            <a:r>
              <a:rPr lang="en-US" sz="2000" dirty="0"/>
              <a:t>Recall/recency bias</a:t>
            </a:r>
          </a:p>
          <a:p>
            <a:pPr lvl="1"/>
            <a:r>
              <a:rPr lang="en-US" sz="2000" dirty="0"/>
              <a:t>Avoidance bias</a:t>
            </a:r>
          </a:p>
        </p:txBody>
      </p:sp>
      <p:grpSp>
        <p:nvGrpSpPr>
          <p:cNvPr id="6" name="Group 5">
            <a:extLst>
              <a:ext uri="{FF2B5EF4-FFF2-40B4-BE49-F238E27FC236}">
                <a16:creationId xmlns:a16="http://schemas.microsoft.com/office/drawing/2014/main" id="{9D58B625-98D5-46BB-8920-A8E30E73D140}"/>
              </a:ext>
            </a:extLst>
          </p:cNvPr>
          <p:cNvGrpSpPr/>
          <p:nvPr/>
        </p:nvGrpSpPr>
        <p:grpSpPr>
          <a:xfrm>
            <a:off x="8253505" y="73584"/>
            <a:ext cx="820875" cy="828864"/>
            <a:chOff x="6423782" y="208089"/>
            <a:chExt cx="2347822" cy="2156529"/>
          </a:xfrm>
        </p:grpSpPr>
        <p:grpSp>
          <p:nvGrpSpPr>
            <p:cNvPr id="9" name="Group 8">
              <a:extLst>
                <a:ext uri="{FF2B5EF4-FFF2-40B4-BE49-F238E27FC236}">
                  <a16:creationId xmlns:a16="http://schemas.microsoft.com/office/drawing/2014/main" id="{AADEC202-C27B-4B32-A619-09CC750B1D0D}"/>
                </a:ext>
              </a:extLst>
            </p:cNvPr>
            <p:cNvGrpSpPr/>
            <p:nvPr/>
          </p:nvGrpSpPr>
          <p:grpSpPr>
            <a:xfrm>
              <a:off x="6423782" y="456338"/>
              <a:ext cx="2347822" cy="1908280"/>
              <a:chOff x="2057591" y="1149532"/>
              <a:chExt cx="3907160" cy="3315735"/>
            </a:xfrm>
          </p:grpSpPr>
          <p:sp>
            <p:nvSpPr>
              <p:cNvPr id="11" name="Flowchart: Connector 10">
                <a:extLst>
                  <a:ext uri="{FF2B5EF4-FFF2-40B4-BE49-F238E27FC236}">
                    <a16:creationId xmlns:a16="http://schemas.microsoft.com/office/drawing/2014/main" id="{AF824D35-2793-4F8E-A6F4-299293B0141E}"/>
                  </a:ext>
                </a:extLst>
              </p:cNvPr>
              <p:cNvSpPr/>
              <p:nvPr/>
            </p:nvSpPr>
            <p:spPr>
              <a:xfrm>
                <a:off x="2310628" y="1149532"/>
                <a:ext cx="3214183" cy="3315735"/>
              </a:xfrm>
              <a:prstGeom prst="flowChartConnector">
                <a:avLst/>
              </a:prstGeom>
              <a:noFill/>
              <a:ln>
                <a:solidFill>
                  <a:schemeClr val="accent3">
                    <a:lumMod val="75000"/>
                  </a:schemeClr>
                </a:solidFill>
              </a:ln>
              <a:effectLst>
                <a:outerShdw blurRad="50800" dist="38100" dir="18900000" algn="b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ED4F353A-76C7-44C1-BE66-3ACF3B4D2CCD}"/>
                  </a:ext>
                </a:extLst>
              </p:cNvPr>
              <p:cNvPicPr>
                <a:picLocks noChangeAspect="1"/>
              </p:cNvPicPr>
              <p:nvPr/>
            </p:nvPicPr>
            <p:blipFill>
              <a:blip r:embed="rId2"/>
              <a:stretch>
                <a:fillRect/>
              </a:stretch>
            </p:blipFill>
            <p:spPr>
              <a:xfrm>
                <a:off x="4649723" y="1387767"/>
                <a:ext cx="1315028" cy="1419633"/>
              </a:xfrm>
              <a:prstGeom prst="rect">
                <a:avLst/>
              </a:prstGeom>
            </p:spPr>
          </p:pic>
          <p:pic>
            <p:nvPicPr>
              <p:cNvPr id="13" name="Picture 12">
                <a:extLst>
                  <a:ext uri="{FF2B5EF4-FFF2-40B4-BE49-F238E27FC236}">
                    <a16:creationId xmlns:a16="http://schemas.microsoft.com/office/drawing/2014/main" id="{AC546CE3-588A-4B4E-8D03-5BFBA7C3826F}"/>
                  </a:ext>
                </a:extLst>
              </p:cNvPr>
              <p:cNvPicPr>
                <a:picLocks noChangeAspect="1"/>
              </p:cNvPicPr>
              <p:nvPr/>
            </p:nvPicPr>
            <p:blipFill>
              <a:blip r:embed="rId3"/>
              <a:stretch>
                <a:fillRect/>
              </a:stretch>
            </p:blipFill>
            <p:spPr>
              <a:xfrm>
                <a:off x="2190950" y="3097526"/>
                <a:ext cx="1491148" cy="1108713"/>
              </a:xfrm>
              <a:prstGeom prst="rect">
                <a:avLst/>
              </a:prstGeom>
            </p:spPr>
          </p:pic>
          <p:pic>
            <p:nvPicPr>
              <p:cNvPr id="14" name="Picture 13">
                <a:extLst>
                  <a:ext uri="{FF2B5EF4-FFF2-40B4-BE49-F238E27FC236}">
                    <a16:creationId xmlns:a16="http://schemas.microsoft.com/office/drawing/2014/main" id="{374E986C-B69F-4FA8-8C91-8A3CE13E119D}"/>
                  </a:ext>
                </a:extLst>
              </p:cNvPr>
              <p:cNvPicPr>
                <a:picLocks noChangeAspect="1"/>
              </p:cNvPicPr>
              <p:nvPr/>
            </p:nvPicPr>
            <p:blipFill>
              <a:blip r:embed="rId4"/>
              <a:stretch>
                <a:fillRect/>
              </a:stretch>
            </p:blipFill>
            <p:spPr>
              <a:xfrm>
                <a:off x="4065106" y="3097526"/>
                <a:ext cx="1588252" cy="1102760"/>
              </a:xfrm>
              <a:prstGeom prst="rect">
                <a:avLst/>
              </a:prstGeom>
            </p:spPr>
          </p:pic>
          <p:pic>
            <p:nvPicPr>
              <p:cNvPr id="15" name="Picture 14">
                <a:extLst>
                  <a:ext uri="{FF2B5EF4-FFF2-40B4-BE49-F238E27FC236}">
                    <a16:creationId xmlns:a16="http://schemas.microsoft.com/office/drawing/2014/main" id="{0F1F79E5-23E9-4DF2-82ED-FA4AAFA83220}"/>
                  </a:ext>
                </a:extLst>
              </p:cNvPr>
              <p:cNvPicPr>
                <a:picLocks noChangeAspect="1"/>
              </p:cNvPicPr>
              <p:nvPr/>
            </p:nvPicPr>
            <p:blipFill>
              <a:blip r:embed="rId5"/>
              <a:stretch>
                <a:fillRect/>
              </a:stretch>
            </p:blipFill>
            <p:spPr>
              <a:xfrm>
                <a:off x="2057591" y="1809106"/>
                <a:ext cx="1212893" cy="1045276"/>
              </a:xfrm>
              <a:prstGeom prst="rect">
                <a:avLst/>
              </a:prstGeom>
            </p:spPr>
          </p:pic>
        </p:grpSp>
        <p:pic>
          <p:nvPicPr>
            <p:cNvPr id="10" name="Picture 9" descr="Icon&#10;&#10;Description automatically generated">
              <a:extLst>
                <a:ext uri="{FF2B5EF4-FFF2-40B4-BE49-F238E27FC236}">
                  <a16:creationId xmlns:a16="http://schemas.microsoft.com/office/drawing/2014/main" id="{D19089A3-906A-411C-866A-07B907114F2E}"/>
                </a:ext>
              </a:extLst>
            </p:cNvPr>
            <p:cNvPicPr>
              <a:picLocks noChangeAspect="1"/>
            </p:cNvPicPr>
            <p:nvPr/>
          </p:nvPicPr>
          <p:blipFill>
            <a:blip r:embed="rId6"/>
            <a:stretch>
              <a:fillRect/>
            </a:stretch>
          </p:blipFill>
          <p:spPr>
            <a:xfrm>
              <a:off x="7250902" y="208089"/>
              <a:ext cx="632208" cy="749973"/>
            </a:xfrm>
            <a:prstGeom prst="rect">
              <a:avLst/>
            </a:prstGeom>
          </p:spPr>
        </p:pic>
      </p:grpSp>
    </p:spTree>
    <p:extLst>
      <p:ext uri="{BB962C8B-B14F-4D97-AF65-F5344CB8AC3E}">
        <p14:creationId xmlns:p14="http://schemas.microsoft.com/office/powerpoint/2010/main" val="4206816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13</a:t>
            </a:fld>
            <a:endParaRPr lang="en-US"/>
          </a:p>
        </p:txBody>
      </p:sp>
      <p:sp>
        <p:nvSpPr>
          <p:cNvPr id="7" name="Title 6">
            <a:extLst>
              <a:ext uri="{FF2B5EF4-FFF2-40B4-BE49-F238E27FC236}">
                <a16:creationId xmlns:a16="http://schemas.microsoft.com/office/drawing/2014/main" id="{C1E977BE-35B0-4E96-A8F2-0FBC9502BB46}"/>
              </a:ext>
            </a:extLst>
          </p:cNvPr>
          <p:cNvSpPr>
            <a:spLocks noGrp="1"/>
          </p:cNvSpPr>
          <p:nvPr>
            <p:ph type="title"/>
          </p:nvPr>
        </p:nvSpPr>
        <p:spPr>
          <a:xfrm>
            <a:off x="212837" y="153989"/>
            <a:ext cx="2507516" cy="1162484"/>
          </a:xfrm>
          <a:solidFill>
            <a:schemeClr val="bg1">
              <a:lumMod val="95000"/>
            </a:schemeClr>
          </a:solidFill>
        </p:spPr>
        <p:txBody>
          <a:bodyPr/>
          <a:lstStyle/>
          <a:p>
            <a:pPr algn="ctr"/>
            <a:r>
              <a:rPr lang="en-US" b="1"/>
              <a:t>OVERALL INDICATOR SUMMARY </a:t>
            </a:r>
          </a:p>
        </p:txBody>
      </p:sp>
      <p:sp>
        <p:nvSpPr>
          <p:cNvPr id="2" name="TextBox 1">
            <a:extLst>
              <a:ext uri="{FF2B5EF4-FFF2-40B4-BE49-F238E27FC236}">
                <a16:creationId xmlns:a16="http://schemas.microsoft.com/office/drawing/2014/main" id="{2A2B32C8-D78D-4972-B563-A0CAFB1E407E}"/>
              </a:ext>
            </a:extLst>
          </p:cNvPr>
          <p:cNvSpPr txBox="1"/>
          <p:nvPr/>
        </p:nvSpPr>
        <p:spPr>
          <a:xfrm>
            <a:off x="6687364" y="1918605"/>
            <a:ext cx="2456636" cy="1077218"/>
          </a:xfrm>
          <a:prstGeom prst="rect">
            <a:avLst/>
          </a:prstGeom>
          <a:noFill/>
        </p:spPr>
        <p:txBody>
          <a:bodyPr wrap="square" rtlCol="0">
            <a:spAutoFit/>
          </a:bodyPr>
          <a:lstStyle/>
          <a:p>
            <a:pPr marL="285750" indent="-285750">
              <a:buFont typeface="Wingdings" panose="05000000000000000000" pitchFamily="2" charset="2"/>
              <a:buChar char="q"/>
            </a:pPr>
            <a:r>
              <a:rPr lang="en-US" sz="1600"/>
              <a:t>Food Insecurity Experience Scale (FIES)</a:t>
            </a:r>
          </a:p>
          <a:p>
            <a:pPr marL="285750" indent="-285750">
              <a:buFont typeface="Wingdings" panose="05000000000000000000" pitchFamily="2" charset="2"/>
              <a:buChar char="q"/>
            </a:pPr>
            <a:r>
              <a:rPr lang="en-US" sz="1600"/>
              <a:t>Household Dietary Diversity Scale (HDDS)</a:t>
            </a:r>
          </a:p>
        </p:txBody>
      </p:sp>
      <p:sp>
        <p:nvSpPr>
          <p:cNvPr id="15" name="TextBox 14">
            <a:extLst>
              <a:ext uri="{FF2B5EF4-FFF2-40B4-BE49-F238E27FC236}">
                <a16:creationId xmlns:a16="http://schemas.microsoft.com/office/drawing/2014/main" id="{15BE9E55-8C12-438A-AA26-4D96BB905C6A}"/>
              </a:ext>
            </a:extLst>
          </p:cNvPr>
          <p:cNvSpPr txBox="1"/>
          <p:nvPr/>
        </p:nvSpPr>
        <p:spPr>
          <a:xfrm>
            <a:off x="6431682" y="3868030"/>
            <a:ext cx="2712317"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a:t>Bonding Social Capital</a:t>
            </a:r>
          </a:p>
          <a:p>
            <a:pPr marL="285750" indent="-285750">
              <a:buFont typeface="Wingdings" panose="05000000000000000000" pitchFamily="2" charset="2"/>
              <a:buChar char="q"/>
            </a:pPr>
            <a:r>
              <a:rPr lang="en-US" sz="1600"/>
              <a:t>Bridging Social Capital</a:t>
            </a:r>
          </a:p>
        </p:txBody>
      </p:sp>
      <p:sp>
        <p:nvSpPr>
          <p:cNvPr id="16" name="TextBox 15">
            <a:extLst>
              <a:ext uri="{FF2B5EF4-FFF2-40B4-BE49-F238E27FC236}">
                <a16:creationId xmlns:a16="http://schemas.microsoft.com/office/drawing/2014/main" id="{04266D21-B379-4963-934C-07F53A457208}"/>
              </a:ext>
            </a:extLst>
          </p:cNvPr>
          <p:cNvSpPr txBox="1"/>
          <p:nvPr/>
        </p:nvSpPr>
        <p:spPr>
          <a:xfrm>
            <a:off x="0" y="2006375"/>
            <a:ext cx="2327900" cy="1600438"/>
          </a:xfrm>
          <a:prstGeom prst="rect">
            <a:avLst/>
          </a:prstGeom>
          <a:noFill/>
        </p:spPr>
        <p:txBody>
          <a:bodyPr wrap="square" rtlCol="0">
            <a:spAutoFit/>
          </a:bodyPr>
          <a:lstStyle/>
          <a:p>
            <a:pPr marL="285750" indent="-285750">
              <a:buFont typeface="Wingdings" panose="05000000000000000000" pitchFamily="2" charset="2"/>
              <a:buChar char="q"/>
            </a:pPr>
            <a:r>
              <a:rPr lang="en-US" sz="1600"/>
              <a:t>Perception of SGBV</a:t>
            </a:r>
          </a:p>
          <a:p>
            <a:pPr marL="285750" indent="-285750">
              <a:buFont typeface="Wingdings" panose="05000000000000000000" pitchFamily="2" charset="2"/>
              <a:buChar char="q"/>
            </a:pPr>
            <a:r>
              <a:rPr lang="en-US" sz="1600"/>
              <a:t>Acceptance of Cattle Raiding</a:t>
            </a:r>
          </a:p>
          <a:p>
            <a:pPr marL="285750" indent="-285750">
              <a:buFont typeface="Wingdings" panose="05000000000000000000" pitchFamily="2" charset="2"/>
              <a:buChar char="q"/>
            </a:pPr>
            <a:r>
              <a:rPr lang="en-US" sz="1600"/>
              <a:t>Opinions of Educating Girls</a:t>
            </a:r>
          </a:p>
          <a:p>
            <a:pPr marL="285750" indent="-285750">
              <a:buFont typeface="Wingdings" panose="05000000000000000000" pitchFamily="2" charset="2"/>
              <a:buChar char="q"/>
            </a:pPr>
            <a:r>
              <a:rPr lang="en-US" sz="1600"/>
              <a:t>Early Marriage</a:t>
            </a:r>
          </a:p>
        </p:txBody>
      </p:sp>
      <p:sp>
        <p:nvSpPr>
          <p:cNvPr id="17" name="TextBox 16">
            <a:extLst>
              <a:ext uri="{FF2B5EF4-FFF2-40B4-BE49-F238E27FC236}">
                <a16:creationId xmlns:a16="http://schemas.microsoft.com/office/drawing/2014/main" id="{A74F17EB-BCBB-4BAA-AAA9-AA83D0FE9FF7}"/>
              </a:ext>
            </a:extLst>
          </p:cNvPr>
          <p:cNvSpPr txBox="1"/>
          <p:nvPr/>
        </p:nvSpPr>
        <p:spPr>
          <a:xfrm>
            <a:off x="518328" y="4113009"/>
            <a:ext cx="2424224"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Aspirations</a:t>
            </a:r>
          </a:p>
          <a:p>
            <a:pPr marL="285750" indent="-285750">
              <a:buFont typeface="Wingdings" panose="05000000000000000000" pitchFamily="2" charset="2"/>
              <a:buChar char="q"/>
            </a:pPr>
            <a:r>
              <a:rPr lang="en-US" sz="1600" dirty="0"/>
              <a:t>Locus of Control</a:t>
            </a:r>
          </a:p>
        </p:txBody>
      </p:sp>
      <p:sp>
        <p:nvSpPr>
          <p:cNvPr id="18" name="TextBox 17">
            <a:extLst>
              <a:ext uri="{FF2B5EF4-FFF2-40B4-BE49-F238E27FC236}">
                <a16:creationId xmlns:a16="http://schemas.microsoft.com/office/drawing/2014/main" id="{3DE4DC49-7B05-40F1-8427-B9CD9EAFAE96}"/>
              </a:ext>
            </a:extLst>
          </p:cNvPr>
          <p:cNvSpPr txBox="1"/>
          <p:nvPr/>
        </p:nvSpPr>
        <p:spPr>
          <a:xfrm>
            <a:off x="5002699" y="542584"/>
            <a:ext cx="3275642"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Shock incidence, types, exposure </a:t>
            </a:r>
          </a:p>
          <a:p>
            <a:pPr marL="285750" indent="-285750">
              <a:buFont typeface="Wingdings" panose="05000000000000000000" pitchFamily="2" charset="2"/>
              <a:buChar char="q"/>
            </a:pPr>
            <a:r>
              <a:rPr lang="en-US" sz="1600" dirty="0"/>
              <a:t>Conflict incidence, types</a:t>
            </a:r>
          </a:p>
        </p:txBody>
      </p:sp>
      <p:sp>
        <p:nvSpPr>
          <p:cNvPr id="5" name="TextBox 4">
            <a:extLst>
              <a:ext uri="{FF2B5EF4-FFF2-40B4-BE49-F238E27FC236}">
                <a16:creationId xmlns:a16="http://schemas.microsoft.com/office/drawing/2014/main" id="{78BE3975-68E7-4EAC-BB5E-84856702D6ED}"/>
              </a:ext>
            </a:extLst>
          </p:cNvPr>
          <p:cNvSpPr txBox="1"/>
          <p:nvPr/>
        </p:nvSpPr>
        <p:spPr>
          <a:xfrm>
            <a:off x="4395022" y="184174"/>
            <a:ext cx="2507515" cy="307777"/>
          </a:xfrm>
          <a:prstGeom prst="rect">
            <a:avLst/>
          </a:prstGeom>
          <a:noFill/>
        </p:spPr>
        <p:txBody>
          <a:bodyPr wrap="square" rtlCol="0">
            <a:spAutoFit/>
          </a:bodyPr>
          <a:lstStyle/>
          <a:p>
            <a:pPr algn="ctr"/>
            <a:r>
              <a:rPr lang="en-US" sz="1400" b="1">
                <a:solidFill>
                  <a:schemeClr val="bg2">
                    <a:lumMod val="75000"/>
                  </a:schemeClr>
                </a:solidFill>
              </a:rPr>
              <a:t>SHOCKS AND STRESSES</a:t>
            </a:r>
          </a:p>
        </p:txBody>
      </p:sp>
      <p:sp>
        <p:nvSpPr>
          <p:cNvPr id="22" name="TextBox 21">
            <a:extLst>
              <a:ext uri="{FF2B5EF4-FFF2-40B4-BE49-F238E27FC236}">
                <a16:creationId xmlns:a16="http://schemas.microsoft.com/office/drawing/2014/main" id="{29D5D07E-4F19-4342-A619-69F3D40805B2}"/>
              </a:ext>
            </a:extLst>
          </p:cNvPr>
          <p:cNvSpPr txBox="1"/>
          <p:nvPr/>
        </p:nvSpPr>
        <p:spPr>
          <a:xfrm>
            <a:off x="388562" y="3721688"/>
            <a:ext cx="2507515" cy="307777"/>
          </a:xfrm>
          <a:prstGeom prst="rect">
            <a:avLst/>
          </a:prstGeom>
          <a:noFill/>
        </p:spPr>
        <p:txBody>
          <a:bodyPr wrap="square" rtlCol="0">
            <a:spAutoFit/>
          </a:bodyPr>
          <a:lstStyle/>
          <a:p>
            <a:pPr algn="ctr"/>
            <a:r>
              <a:rPr lang="en-US" sz="1400" b="1" dirty="0">
                <a:solidFill>
                  <a:schemeClr val="bg2">
                    <a:lumMod val="75000"/>
                  </a:schemeClr>
                </a:solidFill>
              </a:rPr>
              <a:t>PERSONAL AGENCY</a:t>
            </a:r>
          </a:p>
        </p:txBody>
      </p:sp>
      <p:sp>
        <p:nvSpPr>
          <p:cNvPr id="23" name="TextBox 22">
            <a:extLst>
              <a:ext uri="{FF2B5EF4-FFF2-40B4-BE49-F238E27FC236}">
                <a16:creationId xmlns:a16="http://schemas.microsoft.com/office/drawing/2014/main" id="{25C4FCF4-781C-429B-A51F-2C7CAD67743B}"/>
              </a:ext>
            </a:extLst>
          </p:cNvPr>
          <p:cNvSpPr txBox="1"/>
          <p:nvPr/>
        </p:nvSpPr>
        <p:spPr>
          <a:xfrm>
            <a:off x="6210658" y="1636272"/>
            <a:ext cx="2036444" cy="307777"/>
          </a:xfrm>
          <a:prstGeom prst="rect">
            <a:avLst/>
          </a:prstGeom>
          <a:noFill/>
        </p:spPr>
        <p:txBody>
          <a:bodyPr wrap="square" rtlCol="0">
            <a:spAutoFit/>
          </a:bodyPr>
          <a:lstStyle/>
          <a:p>
            <a:pPr algn="ctr"/>
            <a:r>
              <a:rPr lang="en-US" sz="1400" b="1" dirty="0">
                <a:solidFill>
                  <a:schemeClr val="bg2">
                    <a:lumMod val="75000"/>
                  </a:schemeClr>
                </a:solidFill>
              </a:rPr>
              <a:t>FOOD SECURITY</a:t>
            </a:r>
          </a:p>
        </p:txBody>
      </p:sp>
      <p:sp>
        <p:nvSpPr>
          <p:cNvPr id="24" name="TextBox 23">
            <a:extLst>
              <a:ext uri="{FF2B5EF4-FFF2-40B4-BE49-F238E27FC236}">
                <a16:creationId xmlns:a16="http://schemas.microsoft.com/office/drawing/2014/main" id="{AF5880F0-4305-4155-99A9-D183180BCE0A}"/>
              </a:ext>
            </a:extLst>
          </p:cNvPr>
          <p:cNvSpPr txBox="1"/>
          <p:nvPr/>
        </p:nvSpPr>
        <p:spPr>
          <a:xfrm>
            <a:off x="6068819" y="3560253"/>
            <a:ext cx="2092470" cy="307777"/>
          </a:xfrm>
          <a:prstGeom prst="rect">
            <a:avLst/>
          </a:prstGeom>
          <a:noFill/>
        </p:spPr>
        <p:txBody>
          <a:bodyPr wrap="square" rtlCol="0">
            <a:spAutoFit/>
          </a:bodyPr>
          <a:lstStyle/>
          <a:p>
            <a:pPr algn="ctr"/>
            <a:r>
              <a:rPr lang="en-US" sz="1400" b="1" dirty="0">
                <a:solidFill>
                  <a:schemeClr val="bg2">
                    <a:lumMod val="75000"/>
                  </a:schemeClr>
                </a:solidFill>
              </a:rPr>
              <a:t>SOCIAL COHESION</a:t>
            </a:r>
          </a:p>
        </p:txBody>
      </p:sp>
      <p:sp>
        <p:nvSpPr>
          <p:cNvPr id="25" name="TextBox 24">
            <a:extLst>
              <a:ext uri="{FF2B5EF4-FFF2-40B4-BE49-F238E27FC236}">
                <a16:creationId xmlns:a16="http://schemas.microsoft.com/office/drawing/2014/main" id="{C405C746-ED05-4B80-8D54-C24FECD43273}"/>
              </a:ext>
            </a:extLst>
          </p:cNvPr>
          <p:cNvSpPr txBox="1"/>
          <p:nvPr/>
        </p:nvSpPr>
        <p:spPr>
          <a:xfrm>
            <a:off x="660305" y="1632538"/>
            <a:ext cx="2507515" cy="307777"/>
          </a:xfrm>
          <a:prstGeom prst="rect">
            <a:avLst/>
          </a:prstGeom>
          <a:noFill/>
        </p:spPr>
        <p:txBody>
          <a:bodyPr wrap="square" rtlCol="0">
            <a:spAutoFit/>
          </a:bodyPr>
          <a:lstStyle/>
          <a:p>
            <a:pPr algn="ctr"/>
            <a:r>
              <a:rPr lang="en-US" sz="1400" b="1">
                <a:solidFill>
                  <a:schemeClr val="bg2">
                    <a:lumMod val="75000"/>
                  </a:schemeClr>
                </a:solidFill>
              </a:rPr>
              <a:t>SOCIAL NORMS</a:t>
            </a:r>
          </a:p>
        </p:txBody>
      </p:sp>
      <p:grpSp>
        <p:nvGrpSpPr>
          <p:cNvPr id="20" name="Group 19">
            <a:extLst>
              <a:ext uri="{FF2B5EF4-FFF2-40B4-BE49-F238E27FC236}">
                <a16:creationId xmlns:a16="http://schemas.microsoft.com/office/drawing/2014/main" id="{0B07B30A-8DA4-4DF0-BF4B-525CF73CE120}"/>
              </a:ext>
            </a:extLst>
          </p:cNvPr>
          <p:cNvGrpSpPr/>
          <p:nvPr/>
        </p:nvGrpSpPr>
        <p:grpSpPr>
          <a:xfrm>
            <a:off x="2418846" y="834972"/>
            <a:ext cx="4015985" cy="3984613"/>
            <a:chOff x="2418846" y="834972"/>
            <a:chExt cx="4015985" cy="3984613"/>
          </a:xfrm>
        </p:grpSpPr>
        <p:grpSp>
          <p:nvGrpSpPr>
            <p:cNvPr id="8" name="Group 7">
              <a:extLst>
                <a:ext uri="{FF2B5EF4-FFF2-40B4-BE49-F238E27FC236}">
                  <a16:creationId xmlns:a16="http://schemas.microsoft.com/office/drawing/2014/main" id="{CBCBE1DA-14C2-4C01-8BC1-60D0EF3B068D}"/>
                </a:ext>
              </a:extLst>
            </p:cNvPr>
            <p:cNvGrpSpPr/>
            <p:nvPr/>
          </p:nvGrpSpPr>
          <p:grpSpPr>
            <a:xfrm>
              <a:off x="2418846" y="1378530"/>
              <a:ext cx="4015985" cy="3441055"/>
              <a:chOff x="2057591" y="1149532"/>
              <a:chExt cx="3907160" cy="3315735"/>
            </a:xfrm>
          </p:grpSpPr>
          <p:sp>
            <p:nvSpPr>
              <p:cNvPr id="9" name="Flowchart: Connector 8">
                <a:extLst>
                  <a:ext uri="{FF2B5EF4-FFF2-40B4-BE49-F238E27FC236}">
                    <a16:creationId xmlns:a16="http://schemas.microsoft.com/office/drawing/2014/main" id="{FCC80434-FAFF-4057-8BDA-408BF81B1F97}"/>
                  </a:ext>
                </a:extLst>
              </p:cNvPr>
              <p:cNvSpPr/>
              <p:nvPr/>
            </p:nvSpPr>
            <p:spPr>
              <a:xfrm>
                <a:off x="2310628" y="1149532"/>
                <a:ext cx="3214183" cy="3315735"/>
              </a:xfrm>
              <a:prstGeom prst="flowChartConnector">
                <a:avLst/>
              </a:prstGeom>
              <a:noFill/>
              <a:ln>
                <a:solidFill>
                  <a:schemeClr val="accent3">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FF07ADE-BF65-41DD-A8FF-9616B164C45A}"/>
                  </a:ext>
                </a:extLst>
              </p:cNvPr>
              <p:cNvPicPr>
                <a:picLocks noChangeAspect="1"/>
              </p:cNvPicPr>
              <p:nvPr/>
            </p:nvPicPr>
            <p:blipFill>
              <a:blip r:embed="rId3"/>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A0C9FF94-BF57-41C1-B2AC-B592578033F5}"/>
                  </a:ext>
                </a:extLst>
              </p:cNvPr>
              <p:cNvPicPr>
                <a:picLocks noChangeAspect="1"/>
              </p:cNvPicPr>
              <p:nvPr/>
            </p:nvPicPr>
            <p:blipFill>
              <a:blip r:embed="rId4"/>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FFBB1265-4862-4D33-9442-4F22A80E4038}"/>
                  </a:ext>
                </a:extLst>
              </p:cNvPr>
              <p:cNvPicPr>
                <a:picLocks noChangeAspect="1"/>
              </p:cNvPicPr>
              <p:nvPr/>
            </p:nvPicPr>
            <p:blipFill>
              <a:blip r:embed="rId5"/>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EAE37B8D-70BE-4F40-8277-0FE933585974}"/>
                  </a:ext>
                </a:extLst>
              </p:cNvPr>
              <p:cNvPicPr>
                <a:picLocks noChangeAspect="1"/>
              </p:cNvPicPr>
              <p:nvPr/>
            </p:nvPicPr>
            <p:blipFill>
              <a:blip r:embed="rId6"/>
              <a:stretch>
                <a:fillRect/>
              </a:stretch>
            </p:blipFill>
            <p:spPr>
              <a:xfrm>
                <a:off x="2057591" y="1809106"/>
                <a:ext cx="1212893" cy="1045276"/>
              </a:xfrm>
              <a:prstGeom prst="rect">
                <a:avLst/>
              </a:prstGeom>
            </p:spPr>
          </p:pic>
        </p:grpSp>
        <p:pic>
          <p:nvPicPr>
            <p:cNvPr id="19" name="Picture 18" descr="Icon&#10;&#10;Description automatically generated">
              <a:extLst>
                <a:ext uri="{FF2B5EF4-FFF2-40B4-BE49-F238E27FC236}">
                  <a16:creationId xmlns:a16="http://schemas.microsoft.com/office/drawing/2014/main" id="{4E3D647F-C171-4E71-A2A2-188DD2808AFF}"/>
                </a:ext>
              </a:extLst>
            </p:cNvPr>
            <p:cNvPicPr>
              <a:picLocks noChangeAspect="1"/>
            </p:cNvPicPr>
            <p:nvPr/>
          </p:nvPicPr>
          <p:blipFill>
            <a:blip r:embed="rId7"/>
            <a:stretch>
              <a:fillRect/>
            </a:stretch>
          </p:blipFill>
          <p:spPr>
            <a:xfrm>
              <a:off x="3812201" y="834972"/>
              <a:ext cx="1121970" cy="1330965"/>
            </a:xfrm>
            <a:prstGeom prst="rect">
              <a:avLst/>
            </a:prstGeom>
          </p:spPr>
        </p:pic>
      </p:grpSp>
    </p:spTree>
    <p:extLst>
      <p:ext uri="{BB962C8B-B14F-4D97-AF65-F5344CB8AC3E}">
        <p14:creationId xmlns:p14="http://schemas.microsoft.com/office/powerpoint/2010/main" val="1041864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AE5EA-64CC-4D3B-BB4E-CF0E0ACA335E}"/>
              </a:ext>
            </a:extLst>
          </p:cNvPr>
          <p:cNvSpPr/>
          <p:nvPr/>
        </p:nvSpPr>
        <p:spPr>
          <a:xfrm>
            <a:off x="125482" y="153988"/>
            <a:ext cx="8866117" cy="268490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14</a:t>
            </a:fld>
            <a:endParaRPr lang="en-US"/>
          </a:p>
        </p:txBody>
      </p:sp>
      <p:sp>
        <p:nvSpPr>
          <p:cNvPr id="27" name="Content Placeholder 26">
            <a:extLst>
              <a:ext uri="{FF2B5EF4-FFF2-40B4-BE49-F238E27FC236}">
                <a16:creationId xmlns:a16="http://schemas.microsoft.com/office/drawing/2014/main" id="{AC7F3D9C-CB3E-4888-BC1D-349BFD0B3021}"/>
              </a:ext>
            </a:extLst>
          </p:cNvPr>
          <p:cNvSpPr>
            <a:spLocks noGrp="1"/>
          </p:cNvSpPr>
          <p:nvPr>
            <p:ph idx="1"/>
          </p:nvPr>
        </p:nvSpPr>
        <p:spPr>
          <a:xfrm>
            <a:off x="451024" y="3167984"/>
            <a:ext cx="8174816" cy="1676655"/>
          </a:xfrm>
        </p:spPr>
        <p:txBody>
          <a:bodyPr>
            <a:noAutofit/>
          </a:bodyPr>
          <a:lstStyle/>
          <a:p>
            <a:r>
              <a:rPr lang="en-US" sz="1800" dirty="0">
                <a:solidFill>
                  <a:schemeClr val="tx2"/>
                </a:solidFill>
              </a:rPr>
              <a:t>Food insecurity is </a:t>
            </a:r>
            <a:r>
              <a:rPr lang="en-US" sz="1800" b="1" i="1" dirty="0">
                <a:solidFill>
                  <a:schemeClr val="tx2"/>
                </a:solidFill>
              </a:rPr>
              <a:t>SEVERE</a:t>
            </a:r>
            <a:r>
              <a:rPr lang="en-US" sz="1800" dirty="0">
                <a:solidFill>
                  <a:schemeClr val="tx2"/>
                </a:solidFill>
              </a:rPr>
              <a:t> in 12 of 13 counties sampled</a:t>
            </a:r>
          </a:p>
          <a:p>
            <a:r>
              <a:rPr lang="en-US" sz="1800" dirty="0">
                <a:solidFill>
                  <a:schemeClr val="tx2"/>
                </a:solidFill>
              </a:rPr>
              <a:t>Most households eat cereals and some leafy greens</a:t>
            </a:r>
          </a:p>
          <a:p>
            <a:r>
              <a:rPr lang="en-US" sz="1800" dirty="0">
                <a:solidFill>
                  <a:schemeClr val="tx2"/>
                </a:solidFill>
              </a:rPr>
              <a:t>Meat consumption the best indicator for identifying a household with diverse diet</a:t>
            </a:r>
          </a:p>
          <a:p>
            <a:r>
              <a:rPr lang="en-US" sz="1800" dirty="0">
                <a:solidFill>
                  <a:schemeClr val="tx2"/>
                </a:solidFill>
              </a:rPr>
              <a:t>Dietary diversity indicates quality of diet, but does not address sufficiency of diet</a:t>
            </a:r>
          </a:p>
        </p:txBody>
      </p:sp>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a:p>
        </p:txBody>
      </p:sp>
      <p:grpSp>
        <p:nvGrpSpPr>
          <p:cNvPr id="26" name="Group 25">
            <a:extLst>
              <a:ext uri="{FF2B5EF4-FFF2-40B4-BE49-F238E27FC236}">
                <a16:creationId xmlns:a16="http://schemas.microsoft.com/office/drawing/2014/main" id="{8591D3BD-9661-48E0-ADC8-30B6DF594FA7}"/>
              </a:ext>
            </a:extLst>
          </p:cNvPr>
          <p:cNvGrpSpPr/>
          <p:nvPr/>
        </p:nvGrpSpPr>
        <p:grpSpPr>
          <a:xfrm>
            <a:off x="357845" y="260656"/>
            <a:ext cx="7986055" cy="2481108"/>
            <a:chOff x="3583171" y="1007158"/>
            <a:chExt cx="7986055" cy="2481108"/>
          </a:xfrm>
        </p:grpSpPr>
        <p:sp>
          <p:nvSpPr>
            <p:cNvPr id="2" name="TextBox 1">
              <a:extLst>
                <a:ext uri="{FF2B5EF4-FFF2-40B4-BE49-F238E27FC236}">
                  <a16:creationId xmlns:a16="http://schemas.microsoft.com/office/drawing/2014/main" id="{2A2B32C8-D78D-4972-B563-A0CAFB1E407E}"/>
                </a:ext>
              </a:extLst>
            </p:cNvPr>
            <p:cNvSpPr txBox="1"/>
            <p:nvPr/>
          </p:nvSpPr>
          <p:spPr>
            <a:xfrm>
              <a:off x="6453540" y="1874329"/>
              <a:ext cx="5115686" cy="923330"/>
            </a:xfrm>
            <a:prstGeom prst="rect">
              <a:avLst/>
            </a:prstGeom>
            <a:noFill/>
          </p:spPr>
          <p:txBody>
            <a:bodyPr wrap="square" rtlCol="0">
              <a:spAutoFit/>
            </a:bodyPr>
            <a:lstStyle/>
            <a:p>
              <a:pPr marL="285750" indent="-285750">
                <a:buFont typeface="Wingdings" panose="05000000000000000000" pitchFamily="2" charset="2"/>
                <a:buChar char="q"/>
              </a:pPr>
              <a:r>
                <a:rPr lang="en-US"/>
                <a:t>Food Insecurity Experience Scale (FIES)</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Household Dietary Diversity Scale (HDDS)</a:t>
              </a:r>
            </a:p>
          </p:txBody>
        </p:sp>
        <p:grpSp>
          <p:nvGrpSpPr>
            <p:cNvPr id="20" name="Group 19">
              <a:extLst>
                <a:ext uri="{FF2B5EF4-FFF2-40B4-BE49-F238E27FC236}">
                  <a16:creationId xmlns:a16="http://schemas.microsoft.com/office/drawing/2014/main" id="{0B07B30A-8DA4-4DF0-BF4B-525CF73CE120}"/>
                </a:ext>
              </a:extLst>
            </p:cNvPr>
            <p:cNvGrpSpPr/>
            <p:nvPr/>
          </p:nvGrpSpPr>
          <p:grpSpPr>
            <a:xfrm>
              <a:off x="3583171" y="1007158"/>
              <a:ext cx="2729961" cy="2481108"/>
              <a:chOff x="2418846" y="834972"/>
              <a:chExt cx="4015985" cy="3984613"/>
            </a:xfrm>
          </p:grpSpPr>
          <p:grpSp>
            <p:nvGrpSpPr>
              <p:cNvPr id="8" name="Group 7">
                <a:extLst>
                  <a:ext uri="{FF2B5EF4-FFF2-40B4-BE49-F238E27FC236}">
                    <a16:creationId xmlns:a16="http://schemas.microsoft.com/office/drawing/2014/main" id="{CBCBE1DA-14C2-4C01-8BC1-60D0EF3B068D}"/>
                  </a:ext>
                </a:extLst>
              </p:cNvPr>
              <p:cNvGrpSpPr/>
              <p:nvPr/>
            </p:nvGrpSpPr>
            <p:grpSpPr>
              <a:xfrm>
                <a:off x="2418846" y="1378530"/>
                <a:ext cx="4015985" cy="3441055"/>
                <a:chOff x="2057591" y="1149532"/>
                <a:chExt cx="3907160" cy="3315735"/>
              </a:xfrm>
            </p:grpSpPr>
            <p:sp>
              <p:nvSpPr>
                <p:cNvPr id="9" name="Flowchart: Connector 8">
                  <a:extLst>
                    <a:ext uri="{FF2B5EF4-FFF2-40B4-BE49-F238E27FC236}">
                      <a16:creationId xmlns:a16="http://schemas.microsoft.com/office/drawing/2014/main" id="{FCC80434-FAFF-4057-8BDA-408BF81B1F97}"/>
                    </a:ext>
                  </a:extLst>
                </p:cNvPr>
                <p:cNvSpPr/>
                <p:nvPr/>
              </p:nvSpPr>
              <p:spPr>
                <a:xfrm>
                  <a:off x="2310628" y="1149532"/>
                  <a:ext cx="3214183" cy="3315735"/>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FF07ADE-BF65-41DD-A8FF-9616B164C45A}"/>
                    </a:ext>
                  </a:extLst>
                </p:cNvPr>
                <p:cNvPicPr>
                  <a:picLocks noChangeAspect="1"/>
                </p:cNvPicPr>
                <p:nvPr/>
              </p:nvPicPr>
              <p:blipFill>
                <a:blip r:embed="rId3"/>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A0C9FF94-BF57-41C1-B2AC-B592578033F5}"/>
                    </a:ext>
                  </a:extLst>
                </p:cNvPr>
                <p:cNvPicPr>
                  <a:picLocks noChangeAspect="1"/>
                </p:cNvPicPr>
                <p:nvPr/>
              </p:nvPicPr>
              <p:blipFill>
                <a:blip r:embed="rId4">
                  <a:duotone>
                    <a:schemeClr val="accent5">
                      <a:shade val="45000"/>
                      <a:satMod val="135000"/>
                    </a:schemeClr>
                    <a:prstClr val="white"/>
                  </a:duotone>
                </a:blip>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FFBB1265-4862-4D33-9442-4F22A80E4038}"/>
                    </a:ext>
                  </a:extLst>
                </p:cNvPr>
                <p:cNvPicPr>
                  <a:picLocks noChangeAspect="1"/>
                </p:cNvPicPr>
                <p:nvPr/>
              </p:nvPicPr>
              <p:blipFill>
                <a:blip r:embed="rId5">
                  <a:duotone>
                    <a:schemeClr val="accent5">
                      <a:shade val="45000"/>
                      <a:satMod val="135000"/>
                    </a:schemeClr>
                    <a:prstClr val="white"/>
                  </a:duotone>
                </a:blip>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EAE37B8D-70BE-4F40-8277-0FE933585974}"/>
                    </a:ext>
                  </a:extLst>
                </p:cNvPr>
                <p:cNvPicPr>
                  <a:picLocks noChangeAspect="1"/>
                </p:cNvPicPr>
                <p:nvPr/>
              </p:nvPicPr>
              <p:blipFill>
                <a:blip r:embed="rId6">
                  <a:duotone>
                    <a:schemeClr val="accent5">
                      <a:shade val="45000"/>
                      <a:satMod val="135000"/>
                    </a:schemeClr>
                    <a:prstClr val="white"/>
                  </a:duotone>
                </a:blip>
                <a:stretch>
                  <a:fillRect/>
                </a:stretch>
              </p:blipFill>
              <p:spPr>
                <a:xfrm>
                  <a:off x="2057591" y="1809106"/>
                  <a:ext cx="1212893" cy="1045276"/>
                </a:xfrm>
                <a:prstGeom prst="rect">
                  <a:avLst/>
                </a:prstGeom>
              </p:spPr>
            </p:pic>
          </p:grpSp>
          <p:pic>
            <p:nvPicPr>
              <p:cNvPr id="19" name="Picture 18" descr="Icon&#10;&#10;Description automatically generated">
                <a:extLst>
                  <a:ext uri="{FF2B5EF4-FFF2-40B4-BE49-F238E27FC236}">
                    <a16:creationId xmlns:a16="http://schemas.microsoft.com/office/drawing/2014/main" id="{4E3D647F-C171-4E71-A2A2-188DD2808AFF}"/>
                  </a:ext>
                </a:extLst>
              </p:cNvPr>
              <p:cNvPicPr>
                <a:picLocks noChangeAspect="1"/>
              </p:cNvPicPr>
              <p:nvPr/>
            </p:nvPicPr>
            <p:blipFill>
              <a:blip r:embed="rId7">
                <a:duotone>
                  <a:schemeClr val="accent5">
                    <a:shade val="45000"/>
                    <a:satMod val="135000"/>
                  </a:schemeClr>
                  <a:prstClr val="white"/>
                </a:duotone>
              </a:blip>
              <a:stretch>
                <a:fillRect/>
              </a:stretch>
            </p:blipFill>
            <p:spPr>
              <a:xfrm>
                <a:off x="3812201" y="834972"/>
                <a:ext cx="1121970" cy="1330965"/>
              </a:xfrm>
              <a:prstGeom prst="rect">
                <a:avLst/>
              </a:prstGeom>
            </p:spPr>
          </p:pic>
        </p:grpSp>
      </p:grpSp>
      <p:sp>
        <p:nvSpPr>
          <p:cNvPr id="31" name="TextBox 30">
            <a:extLst>
              <a:ext uri="{FF2B5EF4-FFF2-40B4-BE49-F238E27FC236}">
                <a16:creationId xmlns:a16="http://schemas.microsoft.com/office/drawing/2014/main" id="{405BD51A-C20A-44FE-B32E-540073253468}"/>
              </a:ext>
            </a:extLst>
          </p:cNvPr>
          <p:cNvSpPr txBox="1"/>
          <p:nvPr/>
        </p:nvSpPr>
        <p:spPr>
          <a:xfrm>
            <a:off x="3233284" y="315847"/>
            <a:ext cx="4572000" cy="646331"/>
          </a:xfrm>
          <a:prstGeom prst="rect">
            <a:avLst/>
          </a:prstGeom>
          <a:noFill/>
        </p:spPr>
        <p:txBody>
          <a:bodyPr wrap="square">
            <a:spAutoFit/>
          </a:bodyPr>
          <a:lstStyle/>
          <a:p>
            <a:pPr algn="ctr"/>
            <a:r>
              <a:rPr lang="en-US" sz="3600" b="1">
                <a:solidFill>
                  <a:schemeClr val="bg2"/>
                </a:solidFill>
              </a:rPr>
              <a:t>FOOD SECURITY</a:t>
            </a:r>
            <a:endParaRPr lang="en-US" sz="3600">
              <a:solidFill>
                <a:schemeClr val="bg2"/>
              </a:solidFill>
            </a:endParaRPr>
          </a:p>
        </p:txBody>
      </p:sp>
      <p:sp>
        <p:nvSpPr>
          <p:cNvPr id="32" name="Callout: Line with Accent Bar 31">
            <a:extLst>
              <a:ext uri="{FF2B5EF4-FFF2-40B4-BE49-F238E27FC236}">
                <a16:creationId xmlns:a16="http://schemas.microsoft.com/office/drawing/2014/main" id="{80725951-AF08-4317-8094-E1A47897DFE9}"/>
              </a:ext>
            </a:extLst>
          </p:cNvPr>
          <p:cNvSpPr/>
          <p:nvPr/>
        </p:nvSpPr>
        <p:spPr>
          <a:xfrm>
            <a:off x="5836784" y="2410642"/>
            <a:ext cx="3057191" cy="590828"/>
          </a:xfrm>
          <a:prstGeom prst="accentCallout1">
            <a:avLst>
              <a:gd name="adj1" fmla="val 18750"/>
              <a:gd name="adj2" fmla="val -8333"/>
              <a:gd name="adj3" fmla="val 94504"/>
              <a:gd name="adj4" fmla="val -365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Century" panose="02040604050505020304" pitchFamily="18" charset="0"/>
              </a:rPr>
              <a:t>Key Takeaways</a:t>
            </a:r>
          </a:p>
        </p:txBody>
      </p:sp>
      <p:sp>
        <p:nvSpPr>
          <p:cNvPr id="18" name="TextBox 17">
            <a:extLst>
              <a:ext uri="{FF2B5EF4-FFF2-40B4-BE49-F238E27FC236}">
                <a16:creationId xmlns:a16="http://schemas.microsoft.com/office/drawing/2014/main" id="{8986920B-0399-44BC-BB92-F592D38BCCAD}"/>
              </a:ext>
            </a:extLst>
          </p:cNvPr>
          <p:cNvSpPr txBox="1"/>
          <p:nvPr/>
        </p:nvSpPr>
        <p:spPr>
          <a:xfrm>
            <a:off x="7886333" y="1505631"/>
            <a:ext cx="956394" cy="865584"/>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solidFill>
                  <a:schemeClr val="accent2">
                    <a:lumMod val="75000"/>
                  </a:schemeClr>
                </a:solidFill>
              </a:rPr>
              <a:t>6.4</a:t>
            </a:r>
          </a:p>
          <a:p>
            <a:pPr algn="ctr"/>
            <a:r>
              <a:rPr lang="en-US" sz="800" dirty="0">
                <a:solidFill>
                  <a:schemeClr val="accent2">
                    <a:lumMod val="75000"/>
                  </a:schemeClr>
                </a:solidFill>
              </a:rPr>
              <a:t>HDDS </a:t>
            </a:r>
          </a:p>
          <a:p>
            <a:pPr algn="ctr"/>
            <a:r>
              <a:rPr lang="en-US" sz="800" dirty="0">
                <a:solidFill>
                  <a:schemeClr val="accent2">
                    <a:lumMod val="75000"/>
                  </a:schemeClr>
                </a:solidFill>
              </a:rPr>
              <a:t>(0-12 scale)</a:t>
            </a:r>
          </a:p>
        </p:txBody>
      </p:sp>
      <p:sp>
        <p:nvSpPr>
          <p:cNvPr id="21" name="TextBox 20">
            <a:extLst>
              <a:ext uri="{FF2B5EF4-FFF2-40B4-BE49-F238E27FC236}">
                <a16:creationId xmlns:a16="http://schemas.microsoft.com/office/drawing/2014/main" id="{B86D2AB1-BE26-429D-9CAB-E292FC030C9D}"/>
              </a:ext>
            </a:extLst>
          </p:cNvPr>
          <p:cNvSpPr txBox="1"/>
          <p:nvPr/>
        </p:nvSpPr>
        <p:spPr>
          <a:xfrm>
            <a:off x="7848232" y="609299"/>
            <a:ext cx="1006819" cy="865584"/>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solidFill>
                  <a:schemeClr val="accent2">
                    <a:lumMod val="75000"/>
                  </a:schemeClr>
                </a:solidFill>
              </a:rPr>
              <a:t>7.6</a:t>
            </a:r>
          </a:p>
          <a:p>
            <a:pPr algn="ctr"/>
            <a:r>
              <a:rPr lang="en-US" sz="800" dirty="0">
                <a:solidFill>
                  <a:schemeClr val="accent2">
                    <a:lumMod val="75000"/>
                  </a:schemeClr>
                </a:solidFill>
              </a:rPr>
              <a:t>FIES</a:t>
            </a:r>
          </a:p>
          <a:p>
            <a:pPr algn="ctr"/>
            <a:r>
              <a:rPr lang="en-US" sz="800" dirty="0">
                <a:solidFill>
                  <a:schemeClr val="accent2">
                    <a:lumMod val="75000"/>
                  </a:schemeClr>
                </a:solidFill>
              </a:rPr>
              <a:t>(0-8 scale)</a:t>
            </a:r>
          </a:p>
        </p:txBody>
      </p:sp>
    </p:spTree>
    <p:extLst>
      <p:ext uri="{BB962C8B-B14F-4D97-AF65-F5344CB8AC3E}">
        <p14:creationId xmlns:p14="http://schemas.microsoft.com/office/powerpoint/2010/main" val="2298594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0A5442-1052-44B9-AFE0-2D2CE4941D8C}"/>
              </a:ext>
            </a:extLst>
          </p:cNvPr>
          <p:cNvSpPr>
            <a:spLocks noGrp="1"/>
          </p:cNvSpPr>
          <p:nvPr>
            <p:ph type="sldNum" sz="quarter" idx="12"/>
          </p:nvPr>
        </p:nvSpPr>
        <p:spPr/>
        <p:txBody>
          <a:bodyPr/>
          <a:lstStyle/>
          <a:p>
            <a:fld id="{42782948-4DBE-204D-AB9E-B65E067054AE}" type="slidenum">
              <a:rPr lang="en-US" smtClean="0"/>
              <a:pPr/>
              <a:t>15</a:t>
            </a:fld>
            <a:endParaRPr lang="en-US"/>
          </a:p>
        </p:txBody>
      </p:sp>
      <p:sp>
        <p:nvSpPr>
          <p:cNvPr id="7" name="Title 6">
            <a:extLst>
              <a:ext uri="{FF2B5EF4-FFF2-40B4-BE49-F238E27FC236}">
                <a16:creationId xmlns:a16="http://schemas.microsoft.com/office/drawing/2014/main" id="{F4C0119B-2AB7-4A59-BA27-8A2B5A9BDB97}"/>
              </a:ext>
            </a:extLst>
          </p:cNvPr>
          <p:cNvSpPr>
            <a:spLocks noGrp="1"/>
          </p:cNvSpPr>
          <p:nvPr>
            <p:ph type="title"/>
          </p:nvPr>
        </p:nvSpPr>
        <p:spPr>
          <a:xfrm>
            <a:off x="0" y="1"/>
            <a:ext cx="5067300" cy="975360"/>
          </a:xfrm>
          <a:solidFill>
            <a:srgbClr val="FFFFFF"/>
          </a:solidFill>
        </p:spPr>
        <p:txBody>
          <a:bodyPr/>
          <a:lstStyle/>
          <a:p>
            <a:r>
              <a:rPr lang="en-US" b="1"/>
              <a:t>FOOD SECURITY  </a:t>
            </a:r>
            <a:br>
              <a:rPr lang="en-US" b="1"/>
            </a:br>
            <a:r>
              <a:rPr lang="en-US"/>
              <a:t>Food Insecurity Experience Scale (FIES)</a:t>
            </a:r>
            <a:endParaRPr lang="en-US" b="1"/>
          </a:p>
        </p:txBody>
      </p:sp>
      <p:pic>
        <p:nvPicPr>
          <p:cNvPr id="55" name="Picture 54">
            <a:extLst>
              <a:ext uri="{FF2B5EF4-FFF2-40B4-BE49-F238E27FC236}">
                <a16:creationId xmlns:a16="http://schemas.microsoft.com/office/drawing/2014/main" id="{995D34A5-0B85-455A-A551-775A3C99FCCC}"/>
              </a:ext>
            </a:extLst>
          </p:cNvPr>
          <p:cNvPicPr>
            <a:picLocks noChangeAspect="1"/>
          </p:cNvPicPr>
          <p:nvPr/>
        </p:nvPicPr>
        <p:blipFill>
          <a:blip r:embed="rId3"/>
          <a:stretch>
            <a:fillRect/>
          </a:stretch>
        </p:blipFill>
        <p:spPr>
          <a:xfrm>
            <a:off x="7655823" y="61979"/>
            <a:ext cx="1229623" cy="1327434"/>
          </a:xfrm>
          <a:prstGeom prst="rect">
            <a:avLst/>
          </a:prstGeom>
        </p:spPr>
      </p:pic>
      <p:sp>
        <p:nvSpPr>
          <p:cNvPr id="17" name="TextBox 16">
            <a:extLst>
              <a:ext uri="{FF2B5EF4-FFF2-40B4-BE49-F238E27FC236}">
                <a16:creationId xmlns:a16="http://schemas.microsoft.com/office/drawing/2014/main" id="{675B5BC8-1636-4EF0-94C1-DB15B3AEDD42}"/>
              </a:ext>
            </a:extLst>
          </p:cNvPr>
          <p:cNvSpPr txBox="1"/>
          <p:nvPr/>
        </p:nvSpPr>
        <p:spPr>
          <a:xfrm>
            <a:off x="6858001" y="1477175"/>
            <a:ext cx="2330180" cy="919401"/>
          </a:xfrm>
          <a:prstGeom prst="roundRect">
            <a:avLst/>
          </a:prstGeom>
          <a:noFill/>
        </p:spPr>
        <p:txBody>
          <a:bodyPr wrap="square" rtlCol="0">
            <a:spAutoFit/>
          </a:bodyPr>
          <a:lstStyle/>
          <a:p>
            <a:r>
              <a:rPr lang="en-US" sz="1200" b="1" dirty="0">
                <a:solidFill>
                  <a:schemeClr val="accent3"/>
                </a:solidFill>
              </a:rPr>
              <a:t>Food Insecurity map </a:t>
            </a:r>
            <a:r>
              <a:rPr lang="en-US" sz="1200" dirty="0">
                <a:solidFill>
                  <a:schemeClr val="accent3"/>
                </a:solidFill>
              </a:rPr>
              <a:t>– study counties are colored by their mean FIES index score as mild, moderate, or severe.</a:t>
            </a:r>
          </a:p>
        </p:txBody>
      </p:sp>
      <p:sp>
        <p:nvSpPr>
          <p:cNvPr id="18" name="TextBox 17">
            <a:extLst>
              <a:ext uri="{FF2B5EF4-FFF2-40B4-BE49-F238E27FC236}">
                <a16:creationId xmlns:a16="http://schemas.microsoft.com/office/drawing/2014/main" id="{E0627F39-3E0E-476C-A406-D47235BFCD90}"/>
              </a:ext>
            </a:extLst>
          </p:cNvPr>
          <p:cNvSpPr txBox="1"/>
          <p:nvPr/>
        </p:nvSpPr>
        <p:spPr>
          <a:xfrm>
            <a:off x="7223380" y="3280088"/>
            <a:ext cx="1768220" cy="646986"/>
          </a:xfrm>
          <a:prstGeom prst="round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600" b="1" dirty="0">
                <a:solidFill>
                  <a:schemeClr val="bg1"/>
                </a:solidFill>
              </a:rPr>
              <a:t>90.2%</a:t>
            </a:r>
            <a:r>
              <a:rPr lang="en-US" sz="1600" dirty="0">
                <a:solidFill>
                  <a:schemeClr val="bg1"/>
                </a:solidFill>
              </a:rPr>
              <a:t> </a:t>
            </a:r>
            <a:r>
              <a:rPr lang="en-US" sz="1600" b="1" i="1" dirty="0">
                <a:solidFill>
                  <a:schemeClr val="bg1"/>
                </a:solidFill>
              </a:rPr>
              <a:t>SEVERE</a:t>
            </a:r>
            <a:r>
              <a:rPr lang="en-US" sz="1600" dirty="0">
                <a:solidFill>
                  <a:schemeClr val="bg1"/>
                </a:solidFill>
              </a:rPr>
              <a:t> food insecure</a:t>
            </a:r>
          </a:p>
        </p:txBody>
      </p:sp>
      <p:pic>
        <p:nvPicPr>
          <p:cNvPr id="6" name="Picture 5" descr="Map&#10;&#10;Description automatically generated">
            <a:extLst>
              <a:ext uri="{FF2B5EF4-FFF2-40B4-BE49-F238E27FC236}">
                <a16:creationId xmlns:a16="http://schemas.microsoft.com/office/drawing/2014/main" id="{9C6B5F97-45E3-46A1-B9B7-AEC8E1093E8A}"/>
              </a:ext>
            </a:extLst>
          </p:cNvPr>
          <p:cNvPicPr>
            <a:picLocks noChangeAspect="1"/>
          </p:cNvPicPr>
          <p:nvPr/>
        </p:nvPicPr>
        <p:blipFill>
          <a:blip r:embed="rId4"/>
          <a:stretch>
            <a:fillRect/>
          </a:stretch>
        </p:blipFill>
        <p:spPr>
          <a:xfrm>
            <a:off x="599926" y="-1"/>
            <a:ext cx="6709708" cy="5184775"/>
          </a:xfrm>
          <a:prstGeom prst="rect">
            <a:avLst/>
          </a:prstGeom>
        </p:spPr>
      </p:pic>
      <p:sp>
        <p:nvSpPr>
          <p:cNvPr id="12" name="TextBox 11">
            <a:extLst>
              <a:ext uri="{FF2B5EF4-FFF2-40B4-BE49-F238E27FC236}">
                <a16:creationId xmlns:a16="http://schemas.microsoft.com/office/drawing/2014/main" id="{351AA341-E5C2-4F92-A169-D2CD61BAA8D2}"/>
              </a:ext>
            </a:extLst>
          </p:cNvPr>
          <p:cNvSpPr txBox="1"/>
          <p:nvPr/>
        </p:nvSpPr>
        <p:spPr>
          <a:xfrm>
            <a:off x="287493" y="4111386"/>
            <a:ext cx="2472953" cy="919401"/>
          </a:xfrm>
          <a:prstGeom prst="round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600" dirty="0">
                <a:solidFill>
                  <a:schemeClr val="bg1"/>
                </a:solidFill>
              </a:rPr>
              <a:t>In 88% of households, someone went to bed hungry in past month</a:t>
            </a:r>
          </a:p>
        </p:txBody>
      </p:sp>
    </p:spTree>
    <p:extLst>
      <p:ext uri="{BB962C8B-B14F-4D97-AF65-F5344CB8AC3E}">
        <p14:creationId xmlns:p14="http://schemas.microsoft.com/office/powerpoint/2010/main" val="2349234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AE5EA-64CC-4D3B-BB4E-CF0E0ACA335E}"/>
              </a:ext>
            </a:extLst>
          </p:cNvPr>
          <p:cNvSpPr/>
          <p:nvPr/>
        </p:nvSpPr>
        <p:spPr>
          <a:xfrm>
            <a:off x="125482" y="134611"/>
            <a:ext cx="8866117" cy="268490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16</a:t>
            </a:fld>
            <a:endParaRPr lang="en-US"/>
          </a:p>
        </p:txBody>
      </p:sp>
      <p:sp>
        <p:nvSpPr>
          <p:cNvPr id="27" name="Content Placeholder 26">
            <a:extLst>
              <a:ext uri="{FF2B5EF4-FFF2-40B4-BE49-F238E27FC236}">
                <a16:creationId xmlns:a16="http://schemas.microsoft.com/office/drawing/2014/main" id="{AC7F3D9C-CB3E-4888-BC1D-349BFD0B3021}"/>
              </a:ext>
            </a:extLst>
          </p:cNvPr>
          <p:cNvSpPr>
            <a:spLocks noGrp="1"/>
          </p:cNvSpPr>
          <p:nvPr>
            <p:ph idx="1"/>
          </p:nvPr>
        </p:nvSpPr>
        <p:spPr>
          <a:xfrm>
            <a:off x="88900" y="3294252"/>
            <a:ext cx="8902699" cy="1568141"/>
          </a:xfrm>
        </p:spPr>
        <p:txBody>
          <a:bodyPr>
            <a:normAutofit/>
          </a:bodyPr>
          <a:lstStyle/>
          <a:p>
            <a:pPr lvl="1">
              <a:buFont typeface="Arial" panose="020B0604020202020204" pitchFamily="34" charset="0"/>
              <a:buChar char="•"/>
            </a:pPr>
            <a:r>
              <a:rPr lang="en-US" sz="2000" dirty="0">
                <a:solidFill>
                  <a:schemeClr val="tx2"/>
                </a:solidFill>
              </a:rPr>
              <a:t>Increase in </a:t>
            </a:r>
            <a:r>
              <a:rPr lang="en-US" sz="2000" b="1" dirty="0">
                <a:solidFill>
                  <a:schemeClr val="tx2"/>
                </a:solidFill>
              </a:rPr>
              <a:t>food prices </a:t>
            </a:r>
            <a:r>
              <a:rPr lang="en-US" sz="2000" dirty="0">
                <a:solidFill>
                  <a:schemeClr val="tx2"/>
                </a:solidFill>
              </a:rPr>
              <a:t>and </a:t>
            </a:r>
            <a:r>
              <a:rPr lang="en-US" sz="2000" b="1" dirty="0">
                <a:solidFill>
                  <a:schemeClr val="tx2"/>
                </a:solidFill>
              </a:rPr>
              <a:t>flooding</a:t>
            </a:r>
            <a:r>
              <a:rPr lang="en-US" sz="2000" dirty="0">
                <a:solidFill>
                  <a:schemeClr val="tx2"/>
                </a:solidFill>
              </a:rPr>
              <a:t> the most </a:t>
            </a:r>
            <a:r>
              <a:rPr lang="en-US" sz="2000" b="1" dirty="0">
                <a:solidFill>
                  <a:schemeClr val="tx2"/>
                </a:solidFill>
              </a:rPr>
              <a:t>severe shocks</a:t>
            </a:r>
          </a:p>
          <a:p>
            <a:pPr lvl="1">
              <a:buFont typeface="Arial" panose="020B0604020202020204" pitchFamily="34" charset="0"/>
              <a:buChar char="•"/>
            </a:pPr>
            <a:r>
              <a:rPr lang="en-US" sz="2000" dirty="0">
                <a:solidFill>
                  <a:schemeClr val="tx2"/>
                </a:solidFill>
              </a:rPr>
              <a:t>Overall, incidence of shocks is high, but shock severity is moderate </a:t>
            </a:r>
          </a:p>
          <a:p>
            <a:pPr lvl="1">
              <a:buFont typeface="Arial" panose="020B0604020202020204" pitchFamily="34" charset="0"/>
              <a:buChar char="•"/>
            </a:pPr>
            <a:r>
              <a:rPr lang="en-US" sz="2000" dirty="0">
                <a:solidFill>
                  <a:schemeClr val="tx2"/>
                </a:solidFill>
              </a:rPr>
              <a:t>1/4 of households report being vulnerable to shocks</a:t>
            </a:r>
          </a:p>
        </p:txBody>
      </p:sp>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a:p>
        </p:txBody>
      </p:sp>
      <p:grpSp>
        <p:nvGrpSpPr>
          <p:cNvPr id="26" name="Group 25">
            <a:extLst>
              <a:ext uri="{FF2B5EF4-FFF2-40B4-BE49-F238E27FC236}">
                <a16:creationId xmlns:a16="http://schemas.microsoft.com/office/drawing/2014/main" id="{8591D3BD-9661-48E0-ADC8-30B6DF594FA7}"/>
              </a:ext>
            </a:extLst>
          </p:cNvPr>
          <p:cNvGrpSpPr/>
          <p:nvPr/>
        </p:nvGrpSpPr>
        <p:grpSpPr>
          <a:xfrm>
            <a:off x="357845" y="204645"/>
            <a:ext cx="6843055" cy="2481108"/>
            <a:chOff x="3583171" y="1007158"/>
            <a:chExt cx="6843055" cy="2481108"/>
          </a:xfrm>
        </p:grpSpPr>
        <p:sp>
          <p:nvSpPr>
            <p:cNvPr id="2" name="TextBox 1">
              <a:extLst>
                <a:ext uri="{FF2B5EF4-FFF2-40B4-BE49-F238E27FC236}">
                  <a16:creationId xmlns:a16="http://schemas.microsoft.com/office/drawing/2014/main" id="{2A2B32C8-D78D-4972-B563-A0CAFB1E407E}"/>
                </a:ext>
              </a:extLst>
            </p:cNvPr>
            <p:cNvSpPr txBox="1"/>
            <p:nvPr/>
          </p:nvSpPr>
          <p:spPr>
            <a:xfrm>
              <a:off x="6540889" y="1750974"/>
              <a:ext cx="3885337" cy="1477328"/>
            </a:xfrm>
            <a:prstGeom prst="rect">
              <a:avLst/>
            </a:prstGeom>
            <a:noFill/>
          </p:spPr>
          <p:txBody>
            <a:bodyPr wrap="square" rtlCol="0">
              <a:spAutoFit/>
            </a:bodyPr>
            <a:lstStyle/>
            <a:p>
              <a:pPr marL="285750" indent="-285750">
                <a:buFont typeface="Wingdings" panose="05000000000000000000" pitchFamily="2" charset="2"/>
                <a:buChar char="q"/>
              </a:pPr>
              <a:r>
                <a:rPr lang="en-US" dirty="0"/>
                <a:t>Incidence of shocks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Types of shocks</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sz="1800" dirty="0"/>
                <a:t>Shock exposure index</a:t>
              </a:r>
            </a:p>
          </p:txBody>
        </p:sp>
        <p:grpSp>
          <p:nvGrpSpPr>
            <p:cNvPr id="20" name="Group 19">
              <a:extLst>
                <a:ext uri="{FF2B5EF4-FFF2-40B4-BE49-F238E27FC236}">
                  <a16:creationId xmlns:a16="http://schemas.microsoft.com/office/drawing/2014/main" id="{0B07B30A-8DA4-4DF0-BF4B-525CF73CE120}"/>
                </a:ext>
              </a:extLst>
            </p:cNvPr>
            <p:cNvGrpSpPr/>
            <p:nvPr/>
          </p:nvGrpSpPr>
          <p:grpSpPr>
            <a:xfrm>
              <a:off x="3583171" y="1007158"/>
              <a:ext cx="2729961" cy="2481108"/>
              <a:chOff x="2418846" y="834972"/>
              <a:chExt cx="4015985" cy="3984613"/>
            </a:xfrm>
          </p:grpSpPr>
          <p:grpSp>
            <p:nvGrpSpPr>
              <p:cNvPr id="8" name="Group 7">
                <a:extLst>
                  <a:ext uri="{FF2B5EF4-FFF2-40B4-BE49-F238E27FC236}">
                    <a16:creationId xmlns:a16="http://schemas.microsoft.com/office/drawing/2014/main" id="{CBCBE1DA-14C2-4C01-8BC1-60D0EF3B068D}"/>
                  </a:ext>
                </a:extLst>
              </p:cNvPr>
              <p:cNvGrpSpPr/>
              <p:nvPr/>
            </p:nvGrpSpPr>
            <p:grpSpPr>
              <a:xfrm>
                <a:off x="2418846" y="1378530"/>
                <a:ext cx="4015985" cy="3441055"/>
                <a:chOff x="2057591" y="1149532"/>
                <a:chExt cx="3907160" cy="3315735"/>
              </a:xfrm>
            </p:grpSpPr>
            <p:sp>
              <p:nvSpPr>
                <p:cNvPr id="9" name="Flowchart: Connector 8">
                  <a:extLst>
                    <a:ext uri="{FF2B5EF4-FFF2-40B4-BE49-F238E27FC236}">
                      <a16:creationId xmlns:a16="http://schemas.microsoft.com/office/drawing/2014/main" id="{FCC80434-FAFF-4057-8BDA-408BF81B1F97}"/>
                    </a:ext>
                  </a:extLst>
                </p:cNvPr>
                <p:cNvSpPr/>
                <p:nvPr/>
              </p:nvSpPr>
              <p:spPr>
                <a:xfrm>
                  <a:off x="2310628" y="1149532"/>
                  <a:ext cx="3214183" cy="3315735"/>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FF07ADE-BF65-41DD-A8FF-9616B164C45A}"/>
                    </a:ext>
                  </a:extLst>
                </p:cNvPr>
                <p:cNvPicPr>
                  <a:picLocks noChangeAspect="1"/>
                </p:cNvPicPr>
                <p:nvPr/>
              </p:nvPicPr>
              <p:blipFill>
                <a:blip r:embed="rId3">
                  <a:duotone>
                    <a:schemeClr val="accent5">
                      <a:shade val="45000"/>
                      <a:satMod val="135000"/>
                    </a:schemeClr>
                    <a:prstClr val="white"/>
                  </a:duotone>
                </a:blip>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A0C9FF94-BF57-41C1-B2AC-B592578033F5}"/>
                    </a:ext>
                  </a:extLst>
                </p:cNvPr>
                <p:cNvPicPr>
                  <a:picLocks noChangeAspect="1"/>
                </p:cNvPicPr>
                <p:nvPr/>
              </p:nvPicPr>
              <p:blipFill>
                <a:blip r:embed="rId4">
                  <a:duotone>
                    <a:schemeClr val="accent5">
                      <a:shade val="45000"/>
                      <a:satMod val="135000"/>
                    </a:schemeClr>
                    <a:prstClr val="white"/>
                  </a:duotone>
                </a:blip>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FFBB1265-4862-4D33-9442-4F22A80E4038}"/>
                    </a:ext>
                  </a:extLst>
                </p:cNvPr>
                <p:cNvPicPr>
                  <a:picLocks noChangeAspect="1"/>
                </p:cNvPicPr>
                <p:nvPr/>
              </p:nvPicPr>
              <p:blipFill>
                <a:blip r:embed="rId5">
                  <a:duotone>
                    <a:schemeClr val="accent5">
                      <a:shade val="45000"/>
                      <a:satMod val="135000"/>
                    </a:schemeClr>
                    <a:prstClr val="white"/>
                  </a:duotone>
                </a:blip>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EAE37B8D-70BE-4F40-8277-0FE933585974}"/>
                    </a:ext>
                  </a:extLst>
                </p:cNvPr>
                <p:cNvPicPr>
                  <a:picLocks noChangeAspect="1"/>
                </p:cNvPicPr>
                <p:nvPr/>
              </p:nvPicPr>
              <p:blipFill>
                <a:blip r:embed="rId6">
                  <a:duotone>
                    <a:schemeClr val="accent5">
                      <a:shade val="45000"/>
                      <a:satMod val="135000"/>
                    </a:schemeClr>
                    <a:prstClr val="white"/>
                  </a:duotone>
                </a:blip>
                <a:stretch>
                  <a:fillRect/>
                </a:stretch>
              </p:blipFill>
              <p:spPr>
                <a:xfrm>
                  <a:off x="2057591" y="1809106"/>
                  <a:ext cx="1212893" cy="1045276"/>
                </a:xfrm>
                <a:prstGeom prst="rect">
                  <a:avLst/>
                </a:prstGeom>
              </p:spPr>
            </p:pic>
          </p:grpSp>
          <p:pic>
            <p:nvPicPr>
              <p:cNvPr id="19" name="Picture 18" descr="Icon&#10;&#10;Description automatically generated">
                <a:extLst>
                  <a:ext uri="{FF2B5EF4-FFF2-40B4-BE49-F238E27FC236}">
                    <a16:creationId xmlns:a16="http://schemas.microsoft.com/office/drawing/2014/main" id="{4E3D647F-C171-4E71-A2A2-188DD2808AFF}"/>
                  </a:ext>
                </a:extLst>
              </p:cNvPr>
              <p:cNvPicPr>
                <a:picLocks noChangeAspect="1"/>
              </p:cNvPicPr>
              <p:nvPr/>
            </p:nvPicPr>
            <p:blipFill>
              <a:blip r:embed="rId7"/>
              <a:stretch>
                <a:fillRect/>
              </a:stretch>
            </p:blipFill>
            <p:spPr>
              <a:xfrm>
                <a:off x="3812201" y="834972"/>
                <a:ext cx="1121970" cy="1330965"/>
              </a:xfrm>
              <a:prstGeom prst="rect">
                <a:avLst/>
              </a:prstGeom>
            </p:spPr>
          </p:pic>
        </p:grpSp>
      </p:grpSp>
      <p:sp>
        <p:nvSpPr>
          <p:cNvPr id="31" name="TextBox 30">
            <a:extLst>
              <a:ext uri="{FF2B5EF4-FFF2-40B4-BE49-F238E27FC236}">
                <a16:creationId xmlns:a16="http://schemas.microsoft.com/office/drawing/2014/main" id="{405BD51A-C20A-44FE-B32E-540073253468}"/>
              </a:ext>
            </a:extLst>
          </p:cNvPr>
          <p:cNvSpPr txBox="1"/>
          <p:nvPr/>
        </p:nvSpPr>
        <p:spPr>
          <a:xfrm>
            <a:off x="2637859" y="153036"/>
            <a:ext cx="5906028" cy="646331"/>
          </a:xfrm>
          <a:prstGeom prst="rect">
            <a:avLst/>
          </a:prstGeom>
          <a:noFill/>
        </p:spPr>
        <p:txBody>
          <a:bodyPr wrap="square">
            <a:spAutoFit/>
          </a:bodyPr>
          <a:lstStyle/>
          <a:p>
            <a:pPr algn="ctr"/>
            <a:r>
              <a:rPr lang="en-US" sz="3600" b="1" dirty="0">
                <a:solidFill>
                  <a:schemeClr val="bg2"/>
                </a:solidFill>
              </a:rPr>
              <a:t>SHOCKS</a:t>
            </a:r>
            <a:endParaRPr lang="en-US" sz="3600" dirty="0">
              <a:solidFill>
                <a:schemeClr val="bg2"/>
              </a:solidFill>
            </a:endParaRPr>
          </a:p>
        </p:txBody>
      </p:sp>
      <p:sp>
        <p:nvSpPr>
          <p:cNvPr id="32" name="Callout: Line with Accent Bar 31">
            <a:extLst>
              <a:ext uri="{FF2B5EF4-FFF2-40B4-BE49-F238E27FC236}">
                <a16:creationId xmlns:a16="http://schemas.microsoft.com/office/drawing/2014/main" id="{80725951-AF08-4317-8094-E1A47897DFE9}"/>
              </a:ext>
            </a:extLst>
          </p:cNvPr>
          <p:cNvSpPr/>
          <p:nvPr/>
        </p:nvSpPr>
        <p:spPr>
          <a:xfrm>
            <a:off x="6363585" y="2710870"/>
            <a:ext cx="2565137" cy="526775"/>
          </a:xfrm>
          <a:prstGeom prst="accent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entury" panose="02040604050505020304" pitchFamily="18" charset="0"/>
              </a:rPr>
              <a:t>Key Takeaways</a:t>
            </a:r>
          </a:p>
        </p:txBody>
      </p:sp>
      <p:sp>
        <p:nvSpPr>
          <p:cNvPr id="18" name="TextBox 17">
            <a:extLst>
              <a:ext uri="{FF2B5EF4-FFF2-40B4-BE49-F238E27FC236}">
                <a16:creationId xmlns:a16="http://schemas.microsoft.com/office/drawing/2014/main" id="{CB55A21E-D537-4A05-8BD8-9E86115B54AA}"/>
              </a:ext>
            </a:extLst>
          </p:cNvPr>
          <p:cNvSpPr txBox="1"/>
          <p:nvPr/>
        </p:nvSpPr>
        <p:spPr>
          <a:xfrm>
            <a:off x="6091176" y="1841211"/>
            <a:ext cx="1109723" cy="789846"/>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chemeClr val="accent2">
                    <a:lumMod val="75000"/>
                  </a:schemeClr>
                </a:solidFill>
              </a:rPr>
              <a:t>49.2</a:t>
            </a:r>
            <a:endParaRPr lang="en-US" sz="2000" dirty="0">
              <a:solidFill>
                <a:schemeClr val="accent2">
                  <a:lumMod val="75000"/>
                </a:schemeClr>
              </a:solidFill>
            </a:endParaRPr>
          </a:p>
          <a:p>
            <a:pPr algn="ctr"/>
            <a:r>
              <a:rPr lang="en-US" sz="1050" dirty="0">
                <a:solidFill>
                  <a:schemeClr val="accent2">
                    <a:lumMod val="75000"/>
                  </a:schemeClr>
                </a:solidFill>
              </a:rPr>
              <a:t>(0-128)</a:t>
            </a:r>
          </a:p>
        </p:txBody>
      </p:sp>
      <p:sp>
        <p:nvSpPr>
          <p:cNvPr id="21" name="TextBox 20">
            <a:extLst>
              <a:ext uri="{FF2B5EF4-FFF2-40B4-BE49-F238E27FC236}">
                <a16:creationId xmlns:a16="http://schemas.microsoft.com/office/drawing/2014/main" id="{E6392582-D4DF-4431-8A23-6BFE827D768D}"/>
              </a:ext>
            </a:extLst>
          </p:cNvPr>
          <p:cNvSpPr txBox="1"/>
          <p:nvPr/>
        </p:nvSpPr>
        <p:spPr>
          <a:xfrm>
            <a:off x="6282080" y="760817"/>
            <a:ext cx="918820" cy="789846"/>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chemeClr val="accent2">
                    <a:lumMod val="75000"/>
                  </a:schemeClr>
                </a:solidFill>
              </a:rPr>
              <a:t>9.4</a:t>
            </a:r>
            <a:endParaRPr lang="en-US" sz="2000" dirty="0">
              <a:solidFill>
                <a:schemeClr val="accent2">
                  <a:lumMod val="75000"/>
                </a:schemeClr>
              </a:solidFill>
            </a:endParaRPr>
          </a:p>
          <a:p>
            <a:pPr algn="ctr"/>
            <a:r>
              <a:rPr lang="en-US" sz="1050" dirty="0">
                <a:solidFill>
                  <a:schemeClr val="accent2">
                    <a:lumMod val="75000"/>
                  </a:schemeClr>
                </a:solidFill>
              </a:rPr>
              <a:t>Shocks</a:t>
            </a:r>
          </a:p>
        </p:txBody>
      </p:sp>
    </p:spTree>
    <p:extLst>
      <p:ext uri="{BB962C8B-B14F-4D97-AF65-F5344CB8AC3E}">
        <p14:creationId xmlns:p14="http://schemas.microsoft.com/office/powerpoint/2010/main" val="38202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69B065-82D2-4C4F-8787-3DC2DA90E047}"/>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EE266F38-9504-4E1D-9B4C-3B8D93C68821}"/>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5B8EA527-E100-4205-9D91-AF90BADDC2FF}"/>
              </a:ext>
            </a:extLst>
          </p:cNvPr>
          <p:cNvSpPr>
            <a:spLocks noGrp="1"/>
          </p:cNvSpPr>
          <p:nvPr>
            <p:ph type="sldNum" sz="quarter" idx="12"/>
          </p:nvPr>
        </p:nvSpPr>
        <p:spPr/>
        <p:txBody>
          <a:bodyPr/>
          <a:lstStyle/>
          <a:p>
            <a:fld id="{42782948-4DBE-204D-AB9E-B65E067054AE}" type="slidenum">
              <a:rPr lang="en-US" smtClean="0"/>
              <a:pPr/>
              <a:t>17</a:t>
            </a:fld>
            <a:endParaRPr lang="en-US"/>
          </a:p>
        </p:txBody>
      </p:sp>
      <p:sp>
        <p:nvSpPr>
          <p:cNvPr id="6" name="Title 5">
            <a:extLst>
              <a:ext uri="{FF2B5EF4-FFF2-40B4-BE49-F238E27FC236}">
                <a16:creationId xmlns:a16="http://schemas.microsoft.com/office/drawing/2014/main" id="{4F2F7771-FD70-4EFA-8D6C-EBBB91523E2D}"/>
              </a:ext>
            </a:extLst>
          </p:cNvPr>
          <p:cNvSpPr>
            <a:spLocks noGrp="1"/>
          </p:cNvSpPr>
          <p:nvPr>
            <p:ph type="title"/>
          </p:nvPr>
        </p:nvSpPr>
        <p:spPr>
          <a:xfrm>
            <a:off x="152400" y="150895"/>
            <a:ext cx="8915400" cy="830997"/>
          </a:xfrm>
          <a:solidFill>
            <a:schemeClr val="bg1">
              <a:lumMod val="95000"/>
            </a:schemeClr>
          </a:solidFill>
        </p:spPr>
        <p:txBody>
          <a:bodyPr/>
          <a:lstStyle/>
          <a:p>
            <a:r>
              <a:rPr lang="en-US" b="1"/>
              <a:t>SHOCKS AND STRESSES</a:t>
            </a:r>
            <a:br>
              <a:rPr lang="en-US" b="1"/>
            </a:br>
            <a:r>
              <a:rPr lang="en-US" b="1"/>
              <a:t>Shock severity (0-8)</a:t>
            </a:r>
          </a:p>
        </p:txBody>
      </p:sp>
      <p:pic>
        <p:nvPicPr>
          <p:cNvPr id="12" name="Picture 11" descr="Icon&#10;&#10;Description automatically generated">
            <a:extLst>
              <a:ext uri="{FF2B5EF4-FFF2-40B4-BE49-F238E27FC236}">
                <a16:creationId xmlns:a16="http://schemas.microsoft.com/office/drawing/2014/main" id="{40217257-31DE-4417-9FAD-67DF78258494}"/>
              </a:ext>
            </a:extLst>
          </p:cNvPr>
          <p:cNvPicPr>
            <a:picLocks noChangeAspect="1"/>
          </p:cNvPicPr>
          <p:nvPr/>
        </p:nvPicPr>
        <p:blipFill>
          <a:blip r:embed="rId3"/>
          <a:stretch>
            <a:fillRect/>
          </a:stretch>
        </p:blipFill>
        <p:spPr>
          <a:xfrm>
            <a:off x="8078397" y="150895"/>
            <a:ext cx="700510" cy="830997"/>
          </a:xfrm>
          <a:prstGeom prst="rect">
            <a:avLst/>
          </a:prstGeom>
        </p:spPr>
      </p:pic>
      <p:pic>
        <p:nvPicPr>
          <p:cNvPr id="11" name="Picture 10">
            <a:extLst>
              <a:ext uri="{FF2B5EF4-FFF2-40B4-BE49-F238E27FC236}">
                <a16:creationId xmlns:a16="http://schemas.microsoft.com/office/drawing/2014/main" id="{AF817DF4-C1C9-4BE3-ACDF-4B6F0C612709}"/>
              </a:ext>
            </a:extLst>
          </p:cNvPr>
          <p:cNvPicPr>
            <a:picLocks noChangeAspect="1"/>
          </p:cNvPicPr>
          <p:nvPr/>
        </p:nvPicPr>
        <p:blipFill>
          <a:blip r:embed="rId4"/>
          <a:stretch>
            <a:fillRect/>
          </a:stretch>
        </p:blipFill>
        <p:spPr>
          <a:xfrm>
            <a:off x="152400" y="1001735"/>
            <a:ext cx="6690354" cy="3823060"/>
          </a:xfrm>
          <a:prstGeom prst="rect">
            <a:avLst/>
          </a:prstGeom>
        </p:spPr>
      </p:pic>
    </p:spTree>
    <p:extLst>
      <p:ext uri="{BB962C8B-B14F-4D97-AF65-F5344CB8AC3E}">
        <p14:creationId xmlns:p14="http://schemas.microsoft.com/office/powerpoint/2010/main" val="327148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69B065-82D2-4C4F-8787-3DC2DA90E047}"/>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5" name="Slide Number Placeholder 4">
            <a:extLst>
              <a:ext uri="{FF2B5EF4-FFF2-40B4-BE49-F238E27FC236}">
                <a16:creationId xmlns:a16="http://schemas.microsoft.com/office/drawing/2014/main" id="{5B8EA527-E100-4205-9D91-AF90BADDC2FF}"/>
              </a:ext>
            </a:extLst>
          </p:cNvPr>
          <p:cNvSpPr>
            <a:spLocks noGrp="1"/>
          </p:cNvSpPr>
          <p:nvPr>
            <p:ph type="sldNum" sz="quarter" idx="12"/>
          </p:nvPr>
        </p:nvSpPr>
        <p:spPr/>
        <p:txBody>
          <a:bodyPr/>
          <a:lstStyle/>
          <a:p>
            <a:fld id="{42782948-4DBE-204D-AB9E-B65E067054AE}" type="slidenum">
              <a:rPr lang="en-US" smtClean="0"/>
              <a:pPr/>
              <a:t>18</a:t>
            </a:fld>
            <a:endParaRPr lang="en-US"/>
          </a:p>
        </p:txBody>
      </p:sp>
      <p:sp>
        <p:nvSpPr>
          <p:cNvPr id="6" name="Title 5">
            <a:extLst>
              <a:ext uri="{FF2B5EF4-FFF2-40B4-BE49-F238E27FC236}">
                <a16:creationId xmlns:a16="http://schemas.microsoft.com/office/drawing/2014/main" id="{4F2F7771-FD70-4EFA-8D6C-EBBB91523E2D}"/>
              </a:ext>
            </a:extLst>
          </p:cNvPr>
          <p:cNvSpPr>
            <a:spLocks noGrp="1"/>
          </p:cNvSpPr>
          <p:nvPr>
            <p:ph type="title"/>
          </p:nvPr>
        </p:nvSpPr>
        <p:spPr>
          <a:xfrm>
            <a:off x="190500" y="255844"/>
            <a:ext cx="5867400" cy="461665"/>
          </a:xfrm>
          <a:solidFill>
            <a:srgbClr val="FFFFFF"/>
          </a:solidFill>
        </p:spPr>
        <p:txBody>
          <a:bodyPr/>
          <a:lstStyle/>
          <a:p>
            <a:r>
              <a:rPr lang="en-US" b="1"/>
              <a:t>SHOCKS AND STRESSES</a:t>
            </a:r>
          </a:p>
        </p:txBody>
      </p:sp>
      <p:pic>
        <p:nvPicPr>
          <p:cNvPr id="12" name="Picture 11" descr="Icon&#10;&#10;Description automatically generated">
            <a:extLst>
              <a:ext uri="{FF2B5EF4-FFF2-40B4-BE49-F238E27FC236}">
                <a16:creationId xmlns:a16="http://schemas.microsoft.com/office/drawing/2014/main" id="{40217257-31DE-4417-9FAD-67DF78258494}"/>
              </a:ext>
            </a:extLst>
          </p:cNvPr>
          <p:cNvPicPr>
            <a:picLocks noChangeAspect="1"/>
          </p:cNvPicPr>
          <p:nvPr/>
        </p:nvPicPr>
        <p:blipFill>
          <a:blip r:embed="rId3"/>
          <a:stretch>
            <a:fillRect/>
          </a:stretch>
        </p:blipFill>
        <p:spPr>
          <a:xfrm>
            <a:off x="7869630" y="153212"/>
            <a:ext cx="1121970" cy="1330965"/>
          </a:xfrm>
          <a:prstGeom prst="rect">
            <a:avLst/>
          </a:prstGeom>
        </p:spPr>
      </p:pic>
      <p:pic>
        <p:nvPicPr>
          <p:cNvPr id="7" name="Picture 6">
            <a:extLst>
              <a:ext uri="{FF2B5EF4-FFF2-40B4-BE49-F238E27FC236}">
                <a16:creationId xmlns:a16="http://schemas.microsoft.com/office/drawing/2014/main" id="{930DA1F7-75AF-43D6-8111-E7EBB5D2B602}"/>
              </a:ext>
            </a:extLst>
          </p:cNvPr>
          <p:cNvPicPr>
            <a:picLocks noChangeAspect="1"/>
          </p:cNvPicPr>
          <p:nvPr/>
        </p:nvPicPr>
        <p:blipFill>
          <a:blip r:embed="rId4"/>
          <a:srcRect/>
          <a:stretch/>
        </p:blipFill>
        <p:spPr>
          <a:xfrm>
            <a:off x="12259" y="-256766"/>
            <a:ext cx="7389743" cy="5710257"/>
          </a:xfrm>
          <a:prstGeom prst="rect">
            <a:avLst/>
          </a:prstGeom>
        </p:spPr>
      </p:pic>
      <p:sp>
        <p:nvSpPr>
          <p:cNvPr id="8" name="Oval 7">
            <a:extLst>
              <a:ext uri="{FF2B5EF4-FFF2-40B4-BE49-F238E27FC236}">
                <a16:creationId xmlns:a16="http://schemas.microsoft.com/office/drawing/2014/main" id="{A0C3B060-8A98-48A3-89DB-4E614582D9EE}"/>
              </a:ext>
            </a:extLst>
          </p:cNvPr>
          <p:cNvSpPr/>
          <p:nvPr/>
        </p:nvSpPr>
        <p:spPr>
          <a:xfrm>
            <a:off x="664770" y="2209800"/>
            <a:ext cx="1621230" cy="681036"/>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D039EAB-7A31-49CE-A4FF-980D17E6D0A9}"/>
              </a:ext>
            </a:extLst>
          </p:cNvPr>
          <p:cNvSpPr/>
          <p:nvPr/>
        </p:nvSpPr>
        <p:spPr>
          <a:xfrm>
            <a:off x="3523689" y="1528764"/>
            <a:ext cx="1456130" cy="681036"/>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5B51925-91FD-42FD-A9DE-57FC5CABEF45}"/>
              </a:ext>
            </a:extLst>
          </p:cNvPr>
          <p:cNvSpPr txBox="1"/>
          <p:nvPr/>
        </p:nvSpPr>
        <p:spPr>
          <a:xfrm>
            <a:off x="7229139" y="1680853"/>
            <a:ext cx="1900864" cy="1328023"/>
          </a:xfrm>
          <a:prstGeom prst="roundRect">
            <a:avLst/>
          </a:prstGeom>
          <a:noFill/>
        </p:spPr>
        <p:txBody>
          <a:bodyPr wrap="square" rtlCol="0">
            <a:spAutoFit/>
          </a:bodyPr>
          <a:lstStyle/>
          <a:p>
            <a:r>
              <a:rPr lang="en-US" sz="1200" b="1" dirty="0">
                <a:solidFill>
                  <a:schemeClr val="accent3"/>
                </a:solidFill>
              </a:rPr>
              <a:t>Shock exposure index map </a:t>
            </a:r>
            <a:r>
              <a:rPr lang="en-US" sz="1200" dirty="0">
                <a:solidFill>
                  <a:schemeClr val="accent3"/>
                </a:solidFill>
              </a:rPr>
              <a:t>– study counties are colored by their mean value score with the top 2 shocks highlighted per county</a:t>
            </a:r>
          </a:p>
        </p:txBody>
      </p:sp>
    </p:spTree>
    <p:extLst>
      <p:ext uri="{BB962C8B-B14F-4D97-AF65-F5344CB8AC3E}">
        <p14:creationId xmlns:p14="http://schemas.microsoft.com/office/powerpoint/2010/main" val="2386250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AE5EA-64CC-4D3B-BB4E-CF0E0ACA335E}"/>
              </a:ext>
            </a:extLst>
          </p:cNvPr>
          <p:cNvSpPr/>
          <p:nvPr/>
        </p:nvSpPr>
        <p:spPr>
          <a:xfrm>
            <a:off x="125482" y="134611"/>
            <a:ext cx="8866117" cy="268490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19</a:t>
            </a:fld>
            <a:endParaRPr lang="en-US"/>
          </a:p>
        </p:txBody>
      </p:sp>
      <p:sp>
        <p:nvSpPr>
          <p:cNvPr id="27" name="Content Placeholder 26">
            <a:extLst>
              <a:ext uri="{FF2B5EF4-FFF2-40B4-BE49-F238E27FC236}">
                <a16:creationId xmlns:a16="http://schemas.microsoft.com/office/drawing/2014/main" id="{AC7F3D9C-CB3E-4888-BC1D-349BFD0B3021}"/>
              </a:ext>
            </a:extLst>
          </p:cNvPr>
          <p:cNvSpPr>
            <a:spLocks noGrp="1"/>
          </p:cNvSpPr>
          <p:nvPr>
            <p:ph idx="1"/>
          </p:nvPr>
        </p:nvSpPr>
        <p:spPr>
          <a:xfrm>
            <a:off x="152400" y="2973466"/>
            <a:ext cx="8839199" cy="1888928"/>
          </a:xfrm>
        </p:spPr>
        <p:txBody>
          <a:bodyPr>
            <a:normAutofit lnSpcReduction="10000"/>
          </a:bodyPr>
          <a:lstStyle/>
          <a:p>
            <a:pPr lvl="1">
              <a:buFont typeface="Arial" panose="020B0604020202020204" pitchFamily="34" charset="0"/>
              <a:buChar char="•"/>
            </a:pPr>
            <a:r>
              <a:rPr lang="en-US" sz="2000" dirty="0">
                <a:solidFill>
                  <a:schemeClr val="tx2"/>
                </a:solidFill>
              </a:rPr>
              <a:t>Water, cattle/revenge killing, and gender-based violence the most common types of conflict</a:t>
            </a:r>
          </a:p>
          <a:p>
            <a:pPr lvl="1">
              <a:buFont typeface="Arial" panose="020B0604020202020204" pitchFamily="34" charset="0"/>
              <a:buChar char="•"/>
            </a:pPr>
            <a:r>
              <a:rPr lang="en-US" sz="2000" dirty="0">
                <a:solidFill>
                  <a:schemeClr val="tx2"/>
                </a:solidFill>
              </a:rPr>
              <a:t>Cattle raiding/revenge killing the most damaging conflicts</a:t>
            </a:r>
          </a:p>
          <a:p>
            <a:pPr lvl="1">
              <a:buFont typeface="Arial" panose="020B0604020202020204" pitchFamily="34" charset="0"/>
              <a:buChar char="•"/>
            </a:pPr>
            <a:r>
              <a:rPr lang="en-US" sz="2000" dirty="0">
                <a:solidFill>
                  <a:schemeClr val="tx2"/>
                </a:solidFill>
              </a:rPr>
              <a:t>Majority of disputes resolved by elders or through dialogue</a:t>
            </a:r>
          </a:p>
          <a:p>
            <a:pPr lvl="1">
              <a:buFont typeface="Arial" panose="020B0604020202020204" pitchFamily="34" charset="0"/>
              <a:buChar char="•"/>
            </a:pPr>
            <a:r>
              <a:rPr lang="en-US" sz="2000" dirty="0">
                <a:solidFill>
                  <a:schemeClr val="tx2"/>
                </a:solidFill>
              </a:rPr>
              <a:t>Disputants satisfied with elders’ mediation in 1/3 of cases</a:t>
            </a:r>
          </a:p>
          <a:p>
            <a:pPr lvl="1">
              <a:buFont typeface="Arial" panose="020B0604020202020204" pitchFamily="34" charset="0"/>
              <a:buChar char="•"/>
            </a:pPr>
            <a:endParaRPr lang="en-US" sz="2000" dirty="0">
              <a:solidFill>
                <a:schemeClr val="tx2"/>
              </a:solidFill>
            </a:endParaRPr>
          </a:p>
        </p:txBody>
      </p:sp>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a:p>
        </p:txBody>
      </p:sp>
      <p:grpSp>
        <p:nvGrpSpPr>
          <p:cNvPr id="26" name="Group 25">
            <a:extLst>
              <a:ext uri="{FF2B5EF4-FFF2-40B4-BE49-F238E27FC236}">
                <a16:creationId xmlns:a16="http://schemas.microsoft.com/office/drawing/2014/main" id="{8591D3BD-9661-48E0-ADC8-30B6DF594FA7}"/>
              </a:ext>
            </a:extLst>
          </p:cNvPr>
          <p:cNvGrpSpPr/>
          <p:nvPr/>
        </p:nvGrpSpPr>
        <p:grpSpPr>
          <a:xfrm>
            <a:off x="357845" y="204645"/>
            <a:ext cx="6843055" cy="2481108"/>
            <a:chOff x="3583171" y="1007158"/>
            <a:chExt cx="6843055" cy="2481108"/>
          </a:xfrm>
        </p:grpSpPr>
        <p:sp>
          <p:nvSpPr>
            <p:cNvPr id="2" name="TextBox 1">
              <a:extLst>
                <a:ext uri="{FF2B5EF4-FFF2-40B4-BE49-F238E27FC236}">
                  <a16:creationId xmlns:a16="http://schemas.microsoft.com/office/drawing/2014/main" id="{2A2B32C8-D78D-4972-B563-A0CAFB1E407E}"/>
                </a:ext>
              </a:extLst>
            </p:cNvPr>
            <p:cNvSpPr txBox="1"/>
            <p:nvPr/>
          </p:nvSpPr>
          <p:spPr>
            <a:xfrm>
              <a:off x="6540889" y="1901583"/>
              <a:ext cx="3885337" cy="1200329"/>
            </a:xfrm>
            <a:prstGeom prst="rect">
              <a:avLst/>
            </a:prstGeom>
            <a:noFill/>
          </p:spPr>
          <p:txBody>
            <a:bodyPr wrap="square" rtlCol="0">
              <a:spAutoFit/>
            </a:bodyPr>
            <a:lstStyle/>
            <a:p>
              <a:pPr marL="285750" indent="-285750">
                <a:buFont typeface="Wingdings" panose="05000000000000000000" pitchFamily="2" charset="2"/>
                <a:buChar char="q"/>
              </a:pPr>
              <a:r>
                <a:rPr lang="en-US" dirty="0"/>
                <a:t>Incidence of conflict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Types of conflict</a:t>
              </a:r>
            </a:p>
            <a:p>
              <a:pPr marL="285750" indent="-285750">
                <a:buFont typeface="Wingdings" panose="05000000000000000000" pitchFamily="2" charset="2"/>
                <a:buChar char="q"/>
              </a:pPr>
              <a:endParaRPr lang="en-US" sz="1800" dirty="0"/>
            </a:p>
          </p:txBody>
        </p:sp>
        <p:grpSp>
          <p:nvGrpSpPr>
            <p:cNvPr id="20" name="Group 19">
              <a:extLst>
                <a:ext uri="{FF2B5EF4-FFF2-40B4-BE49-F238E27FC236}">
                  <a16:creationId xmlns:a16="http://schemas.microsoft.com/office/drawing/2014/main" id="{0B07B30A-8DA4-4DF0-BF4B-525CF73CE120}"/>
                </a:ext>
              </a:extLst>
            </p:cNvPr>
            <p:cNvGrpSpPr/>
            <p:nvPr/>
          </p:nvGrpSpPr>
          <p:grpSpPr>
            <a:xfrm>
              <a:off x="3583171" y="1007158"/>
              <a:ext cx="2729961" cy="2481108"/>
              <a:chOff x="2418846" y="834972"/>
              <a:chExt cx="4015985" cy="3984613"/>
            </a:xfrm>
          </p:grpSpPr>
          <p:grpSp>
            <p:nvGrpSpPr>
              <p:cNvPr id="8" name="Group 7">
                <a:extLst>
                  <a:ext uri="{FF2B5EF4-FFF2-40B4-BE49-F238E27FC236}">
                    <a16:creationId xmlns:a16="http://schemas.microsoft.com/office/drawing/2014/main" id="{CBCBE1DA-14C2-4C01-8BC1-60D0EF3B068D}"/>
                  </a:ext>
                </a:extLst>
              </p:cNvPr>
              <p:cNvGrpSpPr/>
              <p:nvPr/>
            </p:nvGrpSpPr>
            <p:grpSpPr>
              <a:xfrm>
                <a:off x="2418846" y="1378530"/>
                <a:ext cx="4015985" cy="3441055"/>
                <a:chOff x="2057591" y="1149532"/>
                <a:chExt cx="3907160" cy="3315735"/>
              </a:xfrm>
            </p:grpSpPr>
            <p:sp>
              <p:nvSpPr>
                <p:cNvPr id="9" name="Flowchart: Connector 8">
                  <a:extLst>
                    <a:ext uri="{FF2B5EF4-FFF2-40B4-BE49-F238E27FC236}">
                      <a16:creationId xmlns:a16="http://schemas.microsoft.com/office/drawing/2014/main" id="{FCC80434-FAFF-4057-8BDA-408BF81B1F97}"/>
                    </a:ext>
                  </a:extLst>
                </p:cNvPr>
                <p:cNvSpPr/>
                <p:nvPr/>
              </p:nvSpPr>
              <p:spPr>
                <a:xfrm>
                  <a:off x="2310628" y="1149532"/>
                  <a:ext cx="3214183" cy="3315735"/>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FF07ADE-BF65-41DD-A8FF-9616B164C45A}"/>
                    </a:ext>
                  </a:extLst>
                </p:cNvPr>
                <p:cNvPicPr>
                  <a:picLocks noChangeAspect="1"/>
                </p:cNvPicPr>
                <p:nvPr/>
              </p:nvPicPr>
              <p:blipFill>
                <a:blip r:embed="rId3">
                  <a:duotone>
                    <a:schemeClr val="accent5">
                      <a:shade val="45000"/>
                      <a:satMod val="135000"/>
                    </a:schemeClr>
                    <a:prstClr val="white"/>
                  </a:duotone>
                </a:blip>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A0C9FF94-BF57-41C1-B2AC-B592578033F5}"/>
                    </a:ext>
                  </a:extLst>
                </p:cNvPr>
                <p:cNvPicPr>
                  <a:picLocks noChangeAspect="1"/>
                </p:cNvPicPr>
                <p:nvPr/>
              </p:nvPicPr>
              <p:blipFill>
                <a:blip r:embed="rId4">
                  <a:duotone>
                    <a:schemeClr val="accent5">
                      <a:shade val="45000"/>
                      <a:satMod val="135000"/>
                    </a:schemeClr>
                    <a:prstClr val="white"/>
                  </a:duotone>
                </a:blip>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FFBB1265-4862-4D33-9442-4F22A80E4038}"/>
                    </a:ext>
                  </a:extLst>
                </p:cNvPr>
                <p:cNvPicPr>
                  <a:picLocks noChangeAspect="1"/>
                </p:cNvPicPr>
                <p:nvPr/>
              </p:nvPicPr>
              <p:blipFill>
                <a:blip r:embed="rId5">
                  <a:duotone>
                    <a:schemeClr val="accent5">
                      <a:shade val="45000"/>
                      <a:satMod val="135000"/>
                    </a:schemeClr>
                    <a:prstClr val="white"/>
                  </a:duotone>
                </a:blip>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EAE37B8D-70BE-4F40-8277-0FE933585974}"/>
                    </a:ext>
                  </a:extLst>
                </p:cNvPr>
                <p:cNvPicPr>
                  <a:picLocks noChangeAspect="1"/>
                </p:cNvPicPr>
                <p:nvPr/>
              </p:nvPicPr>
              <p:blipFill>
                <a:blip r:embed="rId6">
                  <a:duotone>
                    <a:schemeClr val="accent5">
                      <a:shade val="45000"/>
                      <a:satMod val="135000"/>
                    </a:schemeClr>
                    <a:prstClr val="white"/>
                  </a:duotone>
                </a:blip>
                <a:stretch>
                  <a:fillRect/>
                </a:stretch>
              </p:blipFill>
              <p:spPr>
                <a:xfrm>
                  <a:off x="2057591" y="1809106"/>
                  <a:ext cx="1212893" cy="1045276"/>
                </a:xfrm>
                <a:prstGeom prst="rect">
                  <a:avLst/>
                </a:prstGeom>
              </p:spPr>
            </p:pic>
          </p:grpSp>
          <p:pic>
            <p:nvPicPr>
              <p:cNvPr id="19" name="Picture 18" descr="Icon&#10;&#10;Description automatically generated">
                <a:extLst>
                  <a:ext uri="{FF2B5EF4-FFF2-40B4-BE49-F238E27FC236}">
                    <a16:creationId xmlns:a16="http://schemas.microsoft.com/office/drawing/2014/main" id="{4E3D647F-C171-4E71-A2A2-188DD2808AFF}"/>
                  </a:ext>
                </a:extLst>
              </p:cNvPr>
              <p:cNvPicPr>
                <a:picLocks noChangeAspect="1"/>
              </p:cNvPicPr>
              <p:nvPr/>
            </p:nvPicPr>
            <p:blipFill>
              <a:blip r:embed="rId7"/>
              <a:stretch>
                <a:fillRect/>
              </a:stretch>
            </p:blipFill>
            <p:spPr>
              <a:xfrm>
                <a:off x="3812201" y="834972"/>
                <a:ext cx="1121970" cy="1330965"/>
              </a:xfrm>
              <a:prstGeom prst="rect">
                <a:avLst/>
              </a:prstGeom>
            </p:spPr>
          </p:pic>
        </p:grpSp>
      </p:grpSp>
      <p:sp>
        <p:nvSpPr>
          <p:cNvPr id="31" name="TextBox 30">
            <a:extLst>
              <a:ext uri="{FF2B5EF4-FFF2-40B4-BE49-F238E27FC236}">
                <a16:creationId xmlns:a16="http://schemas.microsoft.com/office/drawing/2014/main" id="{405BD51A-C20A-44FE-B32E-540073253468}"/>
              </a:ext>
            </a:extLst>
          </p:cNvPr>
          <p:cNvSpPr txBox="1"/>
          <p:nvPr/>
        </p:nvSpPr>
        <p:spPr>
          <a:xfrm>
            <a:off x="2637859" y="153036"/>
            <a:ext cx="5906028" cy="646331"/>
          </a:xfrm>
          <a:prstGeom prst="rect">
            <a:avLst/>
          </a:prstGeom>
          <a:noFill/>
        </p:spPr>
        <p:txBody>
          <a:bodyPr wrap="square">
            <a:spAutoFit/>
          </a:bodyPr>
          <a:lstStyle/>
          <a:p>
            <a:pPr algn="ctr"/>
            <a:r>
              <a:rPr lang="en-US" sz="3600" b="1" dirty="0">
                <a:solidFill>
                  <a:schemeClr val="bg2"/>
                </a:solidFill>
              </a:rPr>
              <a:t>STRESSES (CONFLICT)</a:t>
            </a:r>
            <a:endParaRPr lang="en-US" sz="3600" dirty="0">
              <a:solidFill>
                <a:schemeClr val="bg2"/>
              </a:solidFill>
            </a:endParaRPr>
          </a:p>
        </p:txBody>
      </p:sp>
      <p:sp>
        <p:nvSpPr>
          <p:cNvPr id="32" name="Callout: Line with Accent Bar 31">
            <a:extLst>
              <a:ext uri="{FF2B5EF4-FFF2-40B4-BE49-F238E27FC236}">
                <a16:creationId xmlns:a16="http://schemas.microsoft.com/office/drawing/2014/main" id="{80725951-AF08-4317-8094-E1A47897DFE9}"/>
              </a:ext>
            </a:extLst>
          </p:cNvPr>
          <p:cNvSpPr/>
          <p:nvPr/>
        </p:nvSpPr>
        <p:spPr>
          <a:xfrm>
            <a:off x="6363585" y="2418770"/>
            <a:ext cx="2565137" cy="526775"/>
          </a:xfrm>
          <a:prstGeom prst="accent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entury" panose="02040604050505020304" pitchFamily="18" charset="0"/>
              </a:rPr>
              <a:t>Key Takeaways</a:t>
            </a:r>
          </a:p>
        </p:txBody>
      </p:sp>
      <p:sp>
        <p:nvSpPr>
          <p:cNvPr id="21" name="TextBox 20">
            <a:extLst>
              <a:ext uri="{FF2B5EF4-FFF2-40B4-BE49-F238E27FC236}">
                <a16:creationId xmlns:a16="http://schemas.microsoft.com/office/drawing/2014/main" id="{E6392582-D4DF-4431-8A23-6BFE827D768D}"/>
              </a:ext>
            </a:extLst>
          </p:cNvPr>
          <p:cNvSpPr txBox="1"/>
          <p:nvPr/>
        </p:nvSpPr>
        <p:spPr>
          <a:xfrm>
            <a:off x="5655420" y="817792"/>
            <a:ext cx="1117642" cy="1017062"/>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chemeClr val="accent2">
                    <a:lumMod val="75000"/>
                  </a:schemeClr>
                </a:solidFill>
              </a:rPr>
              <a:t>38%</a:t>
            </a:r>
            <a:endParaRPr lang="en-US" sz="2000" dirty="0">
              <a:solidFill>
                <a:schemeClr val="accent2">
                  <a:lumMod val="75000"/>
                </a:schemeClr>
              </a:solidFill>
            </a:endParaRPr>
          </a:p>
          <a:p>
            <a:pPr algn="ctr"/>
            <a:r>
              <a:rPr lang="en-US" sz="1050" dirty="0">
                <a:solidFill>
                  <a:schemeClr val="accent2">
                    <a:lumMod val="75000"/>
                  </a:schemeClr>
                </a:solidFill>
              </a:rPr>
              <a:t>In previous 6 months</a:t>
            </a:r>
          </a:p>
        </p:txBody>
      </p:sp>
    </p:spTree>
    <p:extLst>
      <p:ext uri="{BB962C8B-B14F-4D97-AF65-F5344CB8AC3E}">
        <p14:creationId xmlns:p14="http://schemas.microsoft.com/office/powerpoint/2010/main" val="479631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614333-45FB-4CEC-A3D3-F514089D07B0}"/>
              </a:ext>
            </a:extLst>
          </p:cNvPr>
          <p:cNvSpPr>
            <a:spLocks noGrp="1"/>
          </p:cNvSpPr>
          <p:nvPr>
            <p:ph type="dt" sz="half" idx="10"/>
          </p:nvPr>
        </p:nvSpPr>
        <p:spPr>
          <a:xfrm>
            <a:off x="152400" y="4844639"/>
            <a:ext cx="2133600" cy="186148"/>
          </a:xfrm>
        </p:spPr>
        <p:txBody>
          <a:bodyPr anchor="ctr">
            <a:normAutofit/>
          </a:bodyPr>
          <a:lstStyle/>
          <a:p>
            <a:pPr>
              <a:spcAft>
                <a:spcPts val="600"/>
              </a:spcAft>
            </a:pPr>
            <a:fld id="{60FEB5C5-97E6-6B45-BBE4-F2449473BB96}" type="datetime1">
              <a:rPr lang="en-US" smtClean="0"/>
              <a:pPr>
                <a:spcAft>
                  <a:spcPts val="600"/>
                </a:spcAft>
              </a:pPr>
              <a:t>12/14/2021</a:t>
            </a:fld>
            <a:endParaRPr lang="en-US"/>
          </a:p>
        </p:txBody>
      </p:sp>
      <p:sp>
        <p:nvSpPr>
          <p:cNvPr id="4" name="Slide Number Placeholder 3">
            <a:extLst>
              <a:ext uri="{FF2B5EF4-FFF2-40B4-BE49-F238E27FC236}">
                <a16:creationId xmlns:a16="http://schemas.microsoft.com/office/drawing/2014/main" id="{C391F9CF-F123-4B2F-8516-DF6985C056DF}"/>
              </a:ext>
            </a:extLst>
          </p:cNvPr>
          <p:cNvSpPr>
            <a:spLocks noGrp="1"/>
          </p:cNvSpPr>
          <p:nvPr>
            <p:ph type="sldNum" sz="quarter" idx="12"/>
          </p:nvPr>
        </p:nvSpPr>
        <p:spPr>
          <a:xfrm>
            <a:off x="6858000" y="4844639"/>
            <a:ext cx="2133600" cy="186148"/>
          </a:xfrm>
        </p:spPr>
        <p:txBody>
          <a:bodyPr anchor="ctr">
            <a:normAutofit/>
          </a:bodyPr>
          <a:lstStyle/>
          <a:p>
            <a:pPr>
              <a:spcAft>
                <a:spcPts val="600"/>
              </a:spcAft>
            </a:pPr>
            <a:fld id="{42782948-4DBE-204D-AB9E-B65E067054AE}" type="slidenum">
              <a:rPr lang="en-US" smtClean="0"/>
              <a:pPr>
                <a:spcAft>
                  <a:spcPts val="600"/>
                </a:spcAft>
              </a:pPr>
              <a:t>2</a:t>
            </a:fld>
            <a:endParaRPr lang="en-US"/>
          </a:p>
        </p:txBody>
      </p:sp>
      <p:sp>
        <p:nvSpPr>
          <p:cNvPr id="8" name="Title 7">
            <a:extLst>
              <a:ext uri="{FF2B5EF4-FFF2-40B4-BE49-F238E27FC236}">
                <a16:creationId xmlns:a16="http://schemas.microsoft.com/office/drawing/2014/main" id="{191D9C2C-13FD-480A-8E73-514DB871E380}"/>
              </a:ext>
            </a:extLst>
          </p:cNvPr>
          <p:cNvSpPr>
            <a:spLocks noGrp="1"/>
          </p:cNvSpPr>
          <p:nvPr>
            <p:ph type="title"/>
          </p:nvPr>
        </p:nvSpPr>
        <p:spPr>
          <a:xfrm>
            <a:off x="584200" y="516526"/>
            <a:ext cx="3492500" cy="606835"/>
          </a:xfrm>
        </p:spPr>
        <p:txBody>
          <a:bodyPr anchor="b">
            <a:noAutofit/>
          </a:bodyPr>
          <a:lstStyle/>
          <a:p>
            <a:r>
              <a:rPr lang="en-US" sz="3600" b="1"/>
              <a:t>AGENDA</a:t>
            </a:r>
          </a:p>
        </p:txBody>
      </p:sp>
      <p:graphicFrame>
        <p:nvGraphicFramePr>
          <p:cNvPr id="20" name="Content Placeholder 8">
            <a:extLst>
              <a:ext uri="{FF2B5EF4-FFF2-40B4-BE49-F238E27FC236}">
                <a16:creationId xmlns:a16="http://schemas.microsoft.com/office/drawing/2014/main" id="{7C1E155B-FE85-4EB9-B147-AEEA59638858}"/>
              </a:ext>
            </a:extLst>
          </p:cNvPr>
          <p:cNvGraphicFramePr>
            <a:graphicFrameLocks noGrp="1"/>
          </p:cNvGraphicFramePr>
          <p:nvPr>
            <p:ph sz="half" idx="1"/>
            <p:extLst>
              <p:ext uri="{D42A27DB-BD31-4B8C-83A1-F6EECF244321}">
                <p14:modId xmlns:p14="http://schemas.microsoft.com/office/powerpoint/2010/main" val="3867162736"/>
              </p:ext>
            </p:extLst>
          </p:nvPr>
        </p:nvGraphicFramePr>
        <p:xfrm>
          <a:off x="686104" y="1494836"/>
          <a:ext cx="2361896"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Content Placeholder 9" descr="A picture containing grass, outdoor, cow, sky&#10;&#10;Description automatically generated">
            <a:extLst>
              <a:ext uri="{FF2B5EF4-FFF2-40B4-BE49-F238E27FC236}">
                <a16:creationId xmlns:a16="http://schemas.microsoft.com/office/drawing/2014/main" id="{BD834673-927C-4723-8010-535CE0E385C3}"/>
              </a:ext>
            </a:extLst>
          </p:cNvPr>
          <p:cNvPicPr>
            <a:picLocks noGrp="1" noChangeAspect="1"/>
          </p:cNvPicPr>
          <p:nvPr>
            <p:ph sz="half" idx="2"/>
          </p:nvPr>
        </p:nvPicPr>
        <p:blipFill rotWithShape="1">
          <a:blip r:embed="rId8"/>
          <a:srcRect l="27486" t="16501" r="17517"/>
          <a:stretch/>
        </p:blipFill>
        <p:spPr>
          <a:xfrm>
            <a:off x="4076700" y="0"/>
            <a:ext cx="5130344" cy="5192658"/>
          </a:xfrm>
        </p:spPr>
      </p:pic>
      <p:sp>
        <p:nvSpPr>
          <p:cNvPr id="16" name="TextBox 15">
            <a:extLst>
              <a:ext uri="{FF2B5EF4-FFF2-40B4-BE49-F238E27FC236}">
                <a16:creationId xmlns:a16="http://schemas.microsoft.com/office/drawing/2014/main" id="{C58D12F5-13B0-4E9F-9443-FEB55FD2E699}"/>
              </a:ext>
            </a:extLst>
          </p:cNvPr>
          <p:cNvSpPr txBox="1"/>
          <p:nvPr/>
        </p:nvSpPr>
        <p:spPr>
          <a:xfrm>
            <a:off x="7150045" y="4860354"/>
            <a:ext cx="2056999" cy="215444"/>
          </a:xfrm>
          <a:prstGeom prst="rect">
            <a:avLst/>
          </a:prstGeom>
          <a:noFill/>
        </p:spPr>
        <p:txBody>
          <a:bodyPr wrap="square" rtlCol="0">
            <a:spAutoFit/>
          </a:bodyPr>
          <a:lstStyle/>
          <a:p>
            <a:pPr algn="r"/>
            <a:r>
              <a:rPr lang="en-US" sz="800">
                <a:solidFill>
                  <a:schemeClr val="bg1"/>
                </a:solidFill>
              </a:rPr>
              <a:t>Source: S. Sudan cattle picture by ICRC.</a:t>
            </a:r>
          </a:p>
        </p:txBody>
      </p:sp>
    </p:spTree>
    <p:extLst>
      <p:ext uri="{BB962C8B-B14F-4D97-AF65-F5344CB8AC3E}">
        <p14:creationId xmlns:p14="http://schemas.microsoft.com/office/powerpoint/2010/main" val="3315000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AE5EA-64CC-4D3B-BB4E-CF0E0ACA335E}"/>
              </a:ext>
            </a:extLst>
          </p:cNvPr>
          <p:cNvSpPr/>
          <p:nvPr/>
        </p:nvSpPr>
        <p:spPr>
          <a:xfrm>
            <a:off x="125482" y="134612"/>
            <a:ext cx="8866117" cy="66475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20</a:t>
            </a:fld>
            <a:endParaRPr lang="en-US"/>
          </a:p>
        </p:txBody>
      </p:sp>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a:p>
        </p:txBody>
      </p:sp>
      <p:sp>
        <p:nvSpPr>
          <p:cNvPr id="31" name="TextBox 30">
            <a:extLst>
              <a:ext uri="{FF2B5EF4-FFF2-40B4-BE49-F238E27FC236}">
                <a16:creationId xmlns:a16="http://schemas.microsoft.com/office/drawing/2014/main" id="{405BD51A-C20A-44FE-B32E-540073253468}"/>
              </a:ext>
            </a:extLst>
          </p:cNvPr>
          <p:cNvSpPr txBox="1"/>
          <p:nvPr/>
        </p:nvSpPr>
        <p:spPr>
          <a:xfrm>
            <a:off x="244218" y="153036"/>
            <a:ext cx="7489335" cy="646331"/>
          </a:xfrm>
          <a:prstGeom prst="rect">
            <a:avLst/>
          </a:prstGeom>
          <a:noFill/>
        </p:spPr>
        <p:txBody>
          <a:bodyPr wrap="square">
            <a:spAutoFit/>
          </a:bodyPr>
          <a:lstStyle/>
          <a:p>
            <a:r>
              <a:rPr lang="en-US" sz="3600" b="1" dirty="0">
                <a:solidFill>
                  <a:schemeClr val="bg2"/>
                </a:solidFill>
              </a:rPr>
              <a:t>STRESSES (CONFLICT)</a:t>
            </a:r>
            <a:endParaRPr lang="en-US" sz="3600" dirty="0">
              <a:solidFill>
                <a:schemeClr val="bg2"/>
              </a:solidFill>
            </a:endParaRPr>
          </a:p>
        </p:txBody>
      </p:sp>
      <p:pic>
        <p:nvPicPr>
          <p:cNvPr id="7" name="Picture 6">
            <a:extLst>
              <a:ext uri="{FF2B5EF4-FFF2-40B4-BE49-F238E27FC236}">
                <a16:creationId xmlns:a16="http://schemas.microsoft.com/office/drawing/2014/main" id="{B2B20120-908A-46D4-ADAB-5F01942C101E}"/>
              </a:ext>
            </a:extLst>
          </p:cNvPr>
          <p:cNvPicPr>
            <a:picLocks noChangeAspect="1"/>
          </p:cNvPicPr>
          <p:nvPr/>
        </p:nvPicPr>
        <p:blipFill>
          <a:blip r:embed="rId3"/>
          <a:stretch>
            <a:fillRect/>
          </a:stretch>
        </p:blipFill>
        <p:spPr>
          <a:xfrm>
            <a:off x="244218" y="888482"/>
            <a:ext cx="5346655" cy="3816427"/>
          </a:xfrm>
          <a:prstGeom prst="rect">
            <a:avLst/>
          </a:prstGeom>
        </p:spPr>
      </p:pic>
      <p:sp>
        <p:nvSpPr>
          <p:cNvPr id="22" name="Content Placeholder 1">
            <a:extLst>
              <a:ext uri="{FF2B5EF4-FFF2-40B4-BE49-F238E27FC236}">
                <a16:creationId xmlns:a16="http://schemas.microsoft.com/office/drawing/2014/main" id="{5806DA6C-18E4-4FC4-898B-435B9D0FB0D5}"/>
              </a:ext>
            </a:extLst>
          </p:cNvPr>
          <p:cNvSpPr txBox="1">
            <a:spLocks/>
          </p:cNvSpPr>
          <p:nvPr/>
        </p:nvSpPr>
        <p:spPr>
          <a:xfrm>
            <a:off x="5590873" y="1201597"/>
            <a:ext cx="3276600" cy="3200400"/>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000" dirty="0"/>
              <a:t>Water most common conflict</a:t>
            </a:r>
          </a:p>
          <a:p>
            <a:r>
              <a:rPr lang="en-US" sz="2000" dirty="0"/>
              <a:t>Second tier of conflicts regard cattle, revenge, and gender-based violence</a:t>
            </a:r>
          </a:p>
          <a:p>
            <a:r>
              <a:rPr lang="en-US" sz="2000" dirty="0"/>
              <a:t>Cattle-raiding and revenge were most damaging conflicts to households</a:t>
            </a:r>
          </a:p>
        </p:txBody>
      </p:sp>
      <p:pic>
        <p:nvPicPr>
          <p:cNvPr id="13" name="Picture 12">
            <a:extLst>
              <a:ext uri="{FF2B5EF4-FFF2-40B4-BE49-F238E27FC236}">
                <a16:creationId xmlns:a16="http://schemas.microsoft.com/office/drawing/2014/main" id="{9F309A6D-2E8F-4258-ACA4-9B3E1220EDE1}"/>
              </a:ext>
            </a:extLst>
          </p:cNvPr>
          <p:cNvPicPr>
            <a:picLocks noChangeAspect="1"/>
          </p:cNvPicPr>
          <p:nvPr/>
        </p:nvPicPr>
        <p:blipFill>
          <a:blip r:embed="rId4"/>
          <a:stretch>
            <a:fillRect/>
          </a:stretch>
        </p:blipFill>
        <p:spPr>
          <a:xfrm>
            <a:off x="8381946" y="62413"/>
            <a:ext cx="609653" cy="725487"/>
          </a:xfrm>
          <a:prstGeom prst="rect">
            <a:avLst/>
          </a:prstGeom>
        </p:spPr>
      </p:pic>
    </p:spTree>
    <p:extLst>
      <p:ext uri="{BB962C8B-B14F-4D97-AF65-F5344CB8AC3E}">
        <p14:creationId xmlns:p14="http://schemas.microsoft.com/office/powerpoint/2010/main" val="4002934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50CF31D-504A-463F-A32D-705E74A1E7A3}"/>
              </a:ext>
            </a:extLst>
          </p:cNvPr>
          <p:cNvPicPr>
            <a:picLocks noChangeAspect="1"/>
          </p:cNvPicPr>
          <p:nvPr/>
        </p:nvPicPr>
        <p:blipFill>
          <a:blip r:embed="rId3"/>
          <a:srcRect/>
          <a:stretch/>
        </p:blipFill>
        <p:spPr>
          <a:xfrm>
            <a:off x="224800" y="0"/>
            <a:ext cx="6709708" cy="5184775"/>
          </a:xfrm>
          <a:prstGeom prst="rect">
            <a:avLst/>
          </a:prstGeom>
        </p:spPr>
      </p:pic>
      <p:sp>
        <p:nvSpPr>
          <p:cNvPr id="3" name="Date Placeholder 2">
            <a:extLst>
              <a:ext uri="{FF2B5EF4-FFF2-40B4-BE49-F238E27FC236}">
                <a16:creationId xmlns:a16="http://schemas.microsoft.com/office/drawing/2014/main" id="{5F69B065-82D2-4C4F-8787-3DC2DA90E047}"/>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5" name="Slide Number Placeholder 4">
            <a:extLst>
              <a:ext uri="{FF2B5EF4-FFF2-40B4-BE49-F238E27FC236}">
                <a16:creationId xmlns:a16="http://schemas.microsoft.com/office/drawing/2014/main" id="{5B8EA527-E100-4205-9D91-AF90BADDC2FF}"/>
              </a:ext>
            </a:extLst>
          </p:cNvPr>
          <p:cNvSpPr>
            <a:spLocks noGrp="1"/>
          </p:cNvSpPr>
          <p:nvPr>
            <p:ph type="sldNum" sz="quarter" idx="12"/>
          </p:nvPr>
        </p:nvSpPr>
        <p:spPr/>
        <p:txBody>
          <a:bodyPr/>
          <a:lstStyle/>
          <a:p>
            <a:fld id="{42782948-4DBE-204D-AB9E-B65E067054AE}" type="slidenum">
              <a:rPr lang="en-US" smtClean="0"/>
              <a:pPr/>
              <a:t>21</a:t>
            </a:fld>
            <a:endParaRPr lang="en-US"/>
          </a:p>
        </p:txBody>
      </p:sp>
      <p:sp>
        <p:nvSpPr>
          <p:cNvPr id="6" name="Title 5">
            <a:extLst>
              <a:ext uri="{FF2B5EF4-FFF2-40B4-BE49-F238E27FC236}">
                <a16:creationId xmlns:a16="http://schemas.microsoft.com/office/drawing/2014/main" id="{4F2F7771-FD70-4EFA-8D6C-EBBB91523E2D}"/>
              </a:ext>
            </a:extLst>
          </p:cNvPr>
          <p:cNvSpPr>
            <a:spLocks noGrp="1"/>
          </p:cNvSpPr>
          <p:nvPr>
            <p:ph type="title"/>
          </p:nvPr>
        </p:nvSpPr>
        <p:spPr>
          <a:noFill/>
        </p:spPr>
        <p:txBody>
          <a:bodyPr/>
          <a:lstStyle/>
          <a:p>
            <a:r>
              <a:rPr lang="en-US" b="1" dirty="0"/>
              <a:t>SHOCKS AND STRESSES</a:t>
            </a:r>
            <a:br>
              <a:rPr lang="en-US" b="1" dirty="0"/>
            </a:br>
            <a:r>
              <a:rPr lang="en-US" b="1" dirty="0"/>
              <a:t>Types of conflict across county</a:t>
            </a:r>
          </a:p>
        </p:txBody>
      </p:sp>
      <p:sp>
        <p:nvSpPr>
          <p:cNvPr id="2" name="Content Placeholder 1">
            <a:extLst>
              <a:ext uri="{FF2B5EF4-FFF2-40B4-BE49-F238E27FC236}">
                <a16:creationId xmlns:a16="http://schemas.microsoft.com/office/drawing/2014/main" id="{1BD07011-D196-409D-8621-EA1AB441DC89}"/>
              </a:ext>
            </a:extLst>
          </p:cNvPr>
          <p:cNvSpPr>
            <a:spLocks noGrp="1"/>
          </p:cNvSpPr>
          <p:nvPr>
            <p:ph sz="half" idx="4294967295"/>
          </p:nvPr>
        </p:nvSpPr>
        <p:spPr>
          <a:xfrm>
            <a:off x="0" y="1266825"/>
            <a:ext cx="2274888" cy="3200400"/>
          </a:xfrm>
        </p:spPr>
        <p:txBody>
          <a:bodyPr>
            <a:normAutofit/>
          </a:bodyPr>
          <a:lstStyle/>
          <a:p>
            <a:endParaRPr lang="en-US" dirty="0"/>
          </a:p>
          <a:p>
            <a:endParaRPr lang="en-US" dirty="0"/>
          </a:p>
        </p:txBody>
      </p:sp>
      <p:pic>
        <p:nvPicPr>
          <p:cNvPr id="12" name="Picture 11" descr="Icon&#10;&#10;Description automatically generated">
            <a:extLst>
              <a:ext uri="{FF2B5EF4-FFF2-40B4-BE49-F238E27FC236}">
                <a16:creationId xmlns:a16="http://schemas.microsoft.com/office/drawing/2014/main" id="{40217257-31DE-4417-9FAD-67DF78258494}"/>
              </a:ext>
            </a:extLst>
          </p:cNvPr>
          <p:cNvPicPr>
            <a:picLocks noChangeAspect="1"/>
          </p:cNvPicPr>
          <p:nvPr/>
        </p:nvPicPr>
        <p:blipFill>
          <a:blip r:embed="rId4"/>
          <a:stretch>
            <a:fillRect/>
          </a:stretch>
        </p:blipFill>
        <p:spPr>
          <a:xfrm>
            <a:off x="8280400" y="153212"/>
            <a:ext cx="711200" cy="843679"/>
          </a:xfrm>
          <a:prstGeom prst="rect">
            <a:avLst/>
          </a:prstGeom>
        </p:spPr>
      </p:pic>
      <p:sp>
        <p:nvSpPr>
          <p:cNvPr id="11" name="Oval 10">
            <a:extLst>
              <a:ext uri="{FF2B5EF4-FFF2-40B4-BE49-F238E27FC236}">
                <a16:creationId xmlns:a16="http://schemas.microsoft.com/office/drawing/2014/main" id="{F9315F70-A62F-4642-85AB-54D2E03A7B02}"/>
              </a:ext>
            </a:extLst>
          </p:cNvPr>
          <p:cNvSpPr/>
          <p:nvPr/>
        </p:nvSpPr>
        <p:spPr>
          <a:xfrm>
            <a:off x="5326380" y="2545152"/>
            <a:ext cx="1343771" cy="613526"/>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78DFC80-1224-4614-BF96-9B6D6409FBE6}"/>
              </a:ext>
            </a:extLst>
          </p:cNvPr>
          <p:cNvSpPr/>
          <p:nvPr/>
        </p:nvSpPr>
        <p:spPr>
          <a:xfrm>
            <a:off x="1240407" y="2272985"/>
            <a:ext cx="822960" cy="617536"/>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4BAEAB0-A1EE-4623-88B8-03D3467A7754}"/>
              </a:ext>
            </a:extLst>
          </p:cNvPr>
          <p:cNvSpPr txBox="1"/>
          <p:nvPr/>
        </p:nvSpPr>
        <p:spPr>
          <a:xfrm>
            <a:off x="7368021" y="1987639"/>
            <a:ext cx="1668319" cy="1323439"/>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marL="285750" indent="-285750">
              <a:buFont typeface="Wingdings" panose="05000000000000000000" pitchFamily="2" charset="2"/>
              <a:buChar char="q"/>
            </a:pPr>
            <a:r>
              <a:rPr lang="en-US" sz="1600" b="1" dirty="0">
                <a:solidFill>
                  <a:schemeClr val="bg1"/>
                </a:solidFill>
              </a:rPr>
              <a:t>Water </a:t>
            </a:r>
            <a:r>
              <a:rPr lang="en-US" sz="1600" dirty="0">
                <a:solidFill>
                  <a:schemeClr val="bg1"/>
                </a:solidFill>
              </a:rPr>
              <a:t>(68%)</a:t>
            </a:r>
          </a:p>
          <a:p>
            <a:pPr marL="285750" indent="-285750">
              <a:buFont typeface="Wingdings" panose="05000000000000000000" pitchFamily="2" charset="2"/>
              <a:buChar char="q"/>
            </a:pPr>
            <a:endParaRPr lang="en-US" sz="1600" dirty="0">
              <a:solidFill>
                <a:schemeClr val="bg1"/>
              </a:solidFill>
            </a:endParaRPr>
          </a:p>
          <a:p>
            <a:pPr marL="285750" indent="-285750">
              <a:buFont typeface="Wingdings" panose="05000000000000000000" pitchFamily="2" charset="2"/>
              <a:buChar char="q"/>
            </a:pPr>
            <a:r>
              <a:rPr lang="en-US" sz="1600" b="1" dirty="0">
                <a:solidFill>
                  <a:schemeClr val="bg1"/>
                </a:solidFill>
              </a:rPr>
              <a:t>Cattle </a:t>
            </a:r>
            <a:r>
              <a:rPr lang="en-US" sz="1600" dirty="0">
                <a:solidFill>
                  <a:schemeClr val="bg1"/>
                </a:solidFill>
              </a:rPr>
              <a:t>(60%)</a:t>
            </a:r>
          </a:p>
          <a:p>
            <a:pPr marL="285750" indent="-285750">
              <a:buFont typeface="Wingdings" panose="05000000000000000000" pitchFamily="2" charset="2"/>
              <a:buChar char="q"/>
            </a:pPr>
            <a:endParaRPr lang="en-US" sz="1600" dirty="0">
              <a:solidFill>
                <a:schemeClr val="bg1"/>
              </a:solidFill>
            </a:endParaRPr>
          </a:p>
          <a:p>
            <a:pPr marL="285750" indent="-285750">
              <a:buFont typeface="Wingdings" panose="05000000000000000000" pitchFamily="2" charset="2"/>
              <a:buChar char="q"/>
            </a:pPr>
            <a:r>
              <a:rPr lang="en-US" sz="1600" b="1" dirty="0">
                <a:solidFill>
                  <a:schemeClr val="bg1"/>
                </a:solidFill>
              </a:rPr>
              <a:t>SGBV</a:t>
            </a:r>
            <a:r>
              <a:rPr lang="en-US" sz="1600" dirty="0">
                <a:solidFill>
                  <a:schemeClr val="bg1"/>
                </a:solidFill>
              </a:rPr>
              <a:t> (57%)</a:t>
            </a:r>
          </a:p>
        </p:txBody>
      </p:sp>
      <p:sp>
        <p:nvSpPr>
          <p:cNvPr id="15" name="TextBox 14">
            <a:extLst>
              <a:ext uri="{FF2B5EF4-FFF2-40B4-BE49-F238E27FC236}">
                <a16:creationId xmlns:a16="http://schemas.microsoft.com/office/drawing/2014/main" id="{19E41697-8434-4B20-BEB5-91A8A00A6551}"/>
              </a:ext>
            </a:extLst>
          </p:cNvPr>
          <p:cNvSpPr txBox="1"/>
          <p:nvPr/>
        </p:nvSpPr>
        <p:spPr>
          <a:xfrm>
            <a:off x="7423384" y="3425455"/>
            <a:ext cx="1175876" cy="1304806"/>
          </a:xfrm>
          <a:prstGeom prst="roundRect">
            <a:avLst/>
          </a:prstGeom>
          <a:noFill/>
        </p:spPr>
        <p:txBody>
          <a:bodyPr wrap="square" rtlCol="0">
            <a:spAutoFit/>
          </a:bodyPr>
          <a:lstStyle/>
          <a:p>
            <a:r>
              <a:rPr lang="en-US" sz="1200" b="1" dirty="0">
                <a:solidFill>
                  <a:schemeClr val="accent3"/>
                </a:solidFill>
              </a:rPr>
              <a:t>Survey counties map </a:t>
            </a:r>
            <a:r>
              <a:rPr lang="en-US" sz="1200" dirty="0">
                <a:solidFill>
                  <a:schemeClr val="accent3"/>
                </a:solidFill>
              </a:rPr>
              <a:t>– top 2 reported conflict types per county</a:t>
            </a:r>
          </a:p>
        </p:txBody>
      </p:sp>
      <p:sp>
        <p:nvSpPr>
          <p:cNvPr id="16" name="TextBox 15">
            <a:extLst>
              <a:ext uri="{FF2B5EF4-FFF2-40B4-BE49-F238E27FC236}">
                <a16:creationId xmlns:a16="http://schemas.microsoft.com/office/drawing/2014/main" id="{B41076D6-EBEE-4632-A704-CB54606C4376}"/>
              </a:ext>
            </a:extLst>
          </p:cNvPr>
          <p:cNvSpPr txBox="1"/>
          <p:nvPr/>
        </p:nvSpPr>
        <p:spPr>
          <a:xfrm>
            <a:off x="7314190" y="1402864"/>
            <a:ext cx="1775979" cy="584775"/>
          </a:xfrm>
          <a:prstGeom prst="rect">
            <a:avLst/>
          </a:prstGeom>
          <a:noFill/>
        </p:spPr>
        <p:txBody>
          <a:bodyPr wrap="square">
            <a:spAutoFit/>
          </a:bodyPr>
          <a:lstStyle/>
          <a:p>
            <a:r>
              <a:rPr lang="en-US" sz="1600">
                <a:solidFill>
                  <a:schemeClr val="accent3"/>
                </a:solidFill>
              </a:rPr>
              <a:t>Overall reported conflict types: </a:t>
            </a:r>
            <a:endParaRPr lang="en-US" sz="1600"/>
          </a:p>
        </p:txBody>
      </p:sp>
    </p:spTree>
    <p:extLst>
      <p:ext uri="{BB962C8B-B14F-4D97-AF65-F5344CB8AC3E}">
        <p14:creationId xmlns:p14="http://schemas.microsoft.com/office/powerpoint/2010/main" val="2266459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AE5EA-64CC-4D3B-BB4E-CF0E0ACA335E}"/>
              </a:ext>
            </a:extLst>
          </p:cNvPr>
          <p:cNvSpPr/>
          <p:nvPr/>
        </p:nvSpPr>
        <p:spPr>
          <a:xfrm>
            <a:off x="125482" y="130074"/>
            <a:ext cx="8866117" cy="268490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22</a:t>
            </a:fld>
            <a:endParaRPr lang="en-US"/>
          </a:p>
        </p:txBody>
      </p:sp>
      <p:sp>
        <p:nvSpPr>
          <p:cNvPr id="27" name="Content Placeholder 26">
            <a:extLst>
              <a:ext uri="{FF2B5EF4-FFF2-40B4-BE49-F238E27FC236}">
                <a16:creationId xmlns:a16="http://schemas.microsoft.com/office/drawing/2014/main" id="{AC7F3D9C-CB3E-4888-BC1D-349BFD0B3021}"/>
              </a:ext>
            </a:extLst>
          </p:cNvPr>
          <p:cNvSpPr>
            <a:spLocks noGrp="1"/>
          </p:cNvSpPr>
          <p:nvPr>
            <p:ph idx="1"/>
          </p:nvPr>
        </p:nvSpPr>
        <p:spPr>
          <a:xfrm>
            <a:off x="534644" y="3610658"/>
            <a:ext cx="8191166" cy="1145286"/>
          </a:xfrm>
        </p:spPr>
        <p:txBody>
          <a:bodyPr>
            <a:normAutofit/>
          </a:bodyPr>
          <a:lstStyle/>
          <a:p>
            <a:r>
              <a:rPr lang="en-US" sz="1800" dirty="0">
                <a:solidFill>
                  <a:schemeClr val="tx2"/>
                </a:solidFill>
              </a:rPr>
              <a:t>Achieving mutual-aid relationships with non-relatives within villages </a:t>
            </a:r>
            <a:r>
              <a:rPr lang="en-US" sz="1800" b="1" dirty="0">
                <a:solidFill>
                  <a:schemeClr val="tx2"/>
                </a:solidFill>
              </a:rPr>
              <a:t>more critical for cohesion</a:t>
            </a:r>
            <a:r>
              <a:rPr lang="en-US" sz="1800" dirty="0">
                <a:solidFill>
                  <a:schemeClr val="tx2"/>
                </a:solidFill>
              </a:rPr>
              <a:t> than achieving mutual-aid relationships with relatives across villages</a:t>
            </a:r>
          </a:p>
          <a:p>
            <a:r>
              <a:rPr lang="en-US" sz="1800" dirty="0">
                <a:solidFill>
                  <a:schemeClr val="tx2"/>
                </a:solidFill>
              </a:rPr>
              <a:t>Bonding social capital easier to achieve than bridging social capital</a:t>
            </a:r>
          </a:p>
        </p:txBody>
      </p:sp>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dirty="0"/>
          </a:p>
        </p:txBody>
      </p:sp>
      <p:grpSp>
        <p:nvGrpSpPr>
          <p:cNvPr id="26" name="Group 25">
            <a:extLst>
              <a:ext uri="{FF2B5EF4-FFF2-40B4-BE49-F238E27FC236}">
                <a16:creationId xmlns:a16="http://schemas.microsoft.com/office/drawing/2014/main" id="{8591D3BD-9661-48E0-ADC8-30B6DF594FA7}"/>
              </a:ext>
            </a:extLst>
          </p:cNvPr>
          <p:cNvGrpSpPr/>
          <p:nvPr/>
        </p:nvGrpSpPr>
        <p:grpSpPr>
          <a:xfrm>
            <a:off x="357845" y="249898"/>
            <a:ext cx="6915229" cy="2481108"/>
            <a:chOff x="3583171" y="1007158"/>
            <a:chExt cx="6915229" cy="2481108"/>
          </a:xfrm>
        </p:grpSpPr>
        <p:sp>
          <p:nvSpPr>
            <p:cNvPr id="2" name="TextBox 1">
              <a:extLst>
                <a:ext uri="{FF2B5EF4-FFF2-40B4-BE49-F238E27FC236}">
                  <a16:creationId xmlns:a16="http://schemas.microsoft.com/office/drawing/2014/main" id="{2A2B32C8-D78D-4972-B563-A0CAFB1E407E}"/>
                </a:ext>
              </a:extLst>
            </p:cNvPr>
            <p:cNvSpPr txBox="1"/>
            <p:nvPr/>
          </p:nvSpPr>
          <p:spPr>
            <a:xfrm>
              <a:off x="7757767" y="2085236"/>
              <a:ext cx="2740633" cy="923330"/>
            </a:xfrm>
            <a:prstGeom prst="rect">
              <a:avLst/>
            </a:prstGeom>
            <a:noFill/>
          </p:spPr>
          <p:txBody>
            <a:bodyPr wrap="square" rtlCol="0">
              <a:spAutoFit/>
            </a:bodyPr>
            <a:lstStyle/>
            <a:p>
              <a:pPr marL="285750" indent="-285750">
                <a:buFont typeface="Wingdings" panose="05000000000000000000" pitchFamily="2" charset="2"/>
                <a:buChar char="q"/>
              </a:pPr>
              <a:r>
                <a:rPr lang="en-US" sz="1800" dirty="0"/>
                <a:t>Bonding Social Capital</a:t>
              </a:r>
            </a:p>
            <a:p>
              <a:endParaRPr lang="en-US" sz="1800" dirty="0"/>
            </a:p>
            <a:p>
              <a:pPr marL="285750" indent="-285750">
                <a:buFont typeface="Wingdings" panose="05000000000000000000" pitchFamily="2" charset="2"/>
                <a:buChar char="q"/>
              </a:pPr>
              <a:r>
                <a:rPr lang="en-US" sz="1800" dirty="0"/>
                <a:t>Bridging Social Capital</a:t>
              </a:r>
            </a:p>
          </p:txBody>
        </p:sp>
        <p:grpSp>
          <p:nvGrpSpPr>
            <p:cNvPr id="20" name="Group 19">
              <a:extLst>
                <a:ext uri="{FF2B5EF4-FFF2-40B4-BE49-F238E27FC236}">
                  <a16:creationId xmlns:a16="http://schemas.microsoft.com/office/drawing/2014/main" id="{0B07B30A-8DA4-4DF0-BF4B-525CF73CE120}"/>
                </a:ext>
              </a:extLst>
            </p:cNvPr>
            <p:cNvGrpSpPr/>
            <p:nvPr/>
          </p:nvGrpSpPr>
          <p:grpSpPr>
            <a:xfrm>
              <a:off x="3583171" y="1007158"/>
              <a:ext cx="2729961" cy="2481108"/>
              <a:chOff x="2418846" y="834972"/>
              <a:chExt cx="4015985" cy="3984613"/>
            </a:xfrm>
          </p:grpSpPr>
          <p:grpSp>
            <p:nvGrpSpPr>
              <p:cNvPr id="8" name="Group 7">
                <a:extLst>
                  <a:ext uri="{FF2B5EF4-FFF2-40B4-BE49-F238E27FC236}">
                    <a16:creationId xmlns:a16="http://schemas.microsoft.com/office/drawing/2014/main" id="{CBCBE1DA-14C2-4C01-8BC1-60D0EF3B068D}"/>
                  </a:ext>
                </a:extLst>
              </p:cNvPr>
              <p:cNvGrpSpPr/>
              <p:nvPr/>
            </p:nvGrpSpPr>
            <p:grpSpPr>
              <a:xfrm>
                <a:off x="2418846" y="1378530"/>
                <a:ext cx="4015985" cy="3441055"/>
                <a:chOff x="2057591" y="1149532"/>
                <a:chExt cx="3907160" cy="3315735"/>
              </a:xfrm>
            </p:grpSpPr>
            <p:sp>
              <p:nvSpPr>
                <p:cNvPr id="9" name="Flowchart: Connector 8">
                  <a:extLst>
                    <a:ext uri="{FF2B5EF4-FFF2-40B4-BE49-F238E27FC236}">
                      <a16:creationId xmlns:a16="http://schemas.microsoft.com/office/drawing/2014/main" id="{FCC80434-FAFF-4057-8BDA-408BF81B1F97}"/>
                    </a:ext>
                  </a:extLst>
                </p:cNvPr>
                <p:cNvSpPr/>
                <p:nvPr/>
              </p:nvSpPr>
              <p:spPr>
                <a:xfrm>
                  <a:off x="2310628" y="1149532"/>
                  <a:ext cx="3214183" cy="3315735"/>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FF07ADE-BF65-41DD-A8FF-9616B164C45A}"/>
                    </a:ext>
                  </a:extLst>
                </p:cNvPr>
                <p:cNvPicPr>
                  <a:picLocks noChangeAspect="1"/>
                </p:cNvPicPr>
                <p:nvPr/>
              </p:nvPicPr>
              <p:blipFill>
                <a:blip r:embed="rId3">
                  <a:duotone>
                    <a:schemeClr val="accent5">
                      <a:shade val="45000"/>
                      <a:satMod val="135000"/>
                    </a:schemeClr>
                    <a:prstClr val="white"/>
                  </a:duotone>
                </a:blip>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A0C9FF94-BF57-41C1-B2AC-B592578033F5}"/>
                    </a:ext>
                  </a:extLst>
                </p:cNvPr>
                <p:cNvPicPr>
                  <a:picLocks noChangeAspect="1"/>
                </p:cNvPicPr>
                <p:nvPr/>
              </p:nvPicPr>
              <p:blipFill>
                <a:blip r:embed="rId4">
                  <a:duotone>
                    <a:schemeClr val="accent5">
                      <a:shade val="45000"/>
                      <a:satMod val="135000"/>
                    </a:schemeClr>
                    <a:prstClr val="white"/>
                  </a:duotone>
                </a:blip>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FFBB1265-4862-4D33-9442-4F22A80E4038}"/>
                    </a:ext>
                  </a:extLst>
                </p:cNvPr>
                <p:cNvPicPr>
                  <a:picLocks noChangeAspect="1"/>
                </p:cNvPicPr>
                <p:nvPr/>
              </p:nvPicPr>
              <p:blipFill>
                <a:blip r:embed="rId5"/>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EAE37B8D-70BE-4F40-8277-0FE933585974}"/>
                    </a:ext>
                  </a:extLst>
                </p:cNvPr>
                <p:cNvPicPr>
                  <a:picLocks noChangeAspect="1"/>
                </p:cNvPicPr>
                <p:nvPr/>
              </p:nvPicPr>
              <p:blipFill>
                <a:blip r:embed="rId6">
                  <a:duotone>
                    <a:schemeClr val="accent5">
                      <a:shade val="45000"/>
                      <a:satMod val="135000"/>
                    </a:schemeClr>
                    <a:prstClr val="white"/>
                  </a:duotone>
                </a:blip>
                <a:stretch>
                  <a:fillRect/>
                </a:stretch>
              </p:blipFill>
              <p:spPr>
                <a:xfrm>
                  <a:off x="2057591" y="1809106"/>
                  <a:ext cx="1212893" cy="1045276"/>
                </a:xfrm>
                <a:prstGeom prst="rect">
                  <a:avLst/>
                </a:prstGeom>
              </p:spPr>
            </p:pic>
          </p:grpSp>
          <p:pic>
            <p:nvPicPr>
              <p:cNvPr id="19" name="Picture 18" descr="Icon&#10;&#10;Description automatically generated">
                <a:extLst>
                  <a:ext uri="{FF2B5EF4-FFF2-40B4-BE49-F238E27FC236}">
                    <a16:creationId xmlns:a16="http://schemas.microsoft.com/office/drawing/2014/main" id="{4E3D647F-C171-4E71-A2A2-188DD2808AFF}"/>
                  </a:ext>
                </a:extLst>
              </p:cNvPr>
              <p:cNvPicPr>
                <a:picLocks noChangeAspect="1"/>
              </p:cNvPicPr>
              <p:nvPr/>
            </p:nvPicPr>
            <p:blipFill>
              <a:blip r:embed="rId7">
                <a:duotone>
                  <a:schemeClr val="accent5">
                    <a:shade val="45000"/>
                    <a:satMod val="135000"/>
                  </a:schemeClr>
                  <a:prstClr val="white"/>
                </a:duotone>
              </a:blip>
              <a:stretch>
                <a:fillRect/>
              </a:stretch>
            </p:blipFill>
            <p:spPr>
              <a:xfrm>
                <a:off x="3812201" y="834972"/>
                <a:ext cx="1121970" cy="1330965"/>
              </a:xfrm>
              <a:prstGeom prst="rect">
                <a:avLst/>
              </a:prstGeom>
            </p:spPr>
          </p:pic>
        </p:grpSp>
      </p:grpSp>
      <p:sp>
        <p:nvSpPr>
          <p:cNvPr id="31" name="TextBox 30">
            <a:extLst>
              <a:ext uri="{FF2B5EF4-FFF2-40B4-BE49-F238E27FC236}">
                <a16:creationId xmlns:a16="http://schemas.microsoft.com/office/drawing/2014/main" id="{405BD51A-C20A-44FE-B32E-540073253468}"/>
              </a:ext>
            </a:extLst>
          </p:cNvPr>
          <p:cNvSpPr txBox="1"/>
          <p:nvPr/>
        </p:nvSpPr>
        <p:spPr>
          <a:xfrm>
            <a:off x="4588197" y="82115"/>
            <a:ext cx="2913613" cy="1200329"/>
          </a:xfrm>
          <a:prstGeom prst="rect">
            <a:avLst/>
          </a:prstGeom>
          <a:noFill/>
        </p:spPr>
        <p:txBody>
          <a:bodyPr wrap="square">
            <a:spAutoFit/>
          </a:bodyPr>
          <a:lstStyle/>
          <a:p>
            <a:pPr algn="ctr"/>
            <a:r>
              <a:rPr lang="en-US" sz="3600" b="1" dirty="0">
                <a:solidFill>
                  <a:schemeClr val="bg2"/>
                </a:solidFill>
              </a:rPr>
              <a:t>SOCIAL </a:t>
            </a:r>
          </a:p>
          <a:p>
            <a:pPr algn="ctr"/>
            <a:r>
              <a:rPr lang="en-US" sz="3600" b="1" dirty="0">
                <a:solidFill>
                  <a:schemeClr val="bg2"/>
                </a:solidFill>
              </a:rPr>
              <a:t>COHESION</a:t>
            </a:r>
            <a:endParaRPr lang="en-US" sz="3600" dirty="0">
              <a:solidFill>
                <a:schemeClr val="bg2"/>
              </a:solidFill>
            </a:endParaRPr>
          </a:p>
        </p:txBody>
      </p:sp>
      <p:sp>
        <p:nvSpPr>
          <p:cNvPr id="32" name="Callout: Line with Accent Bar 31">
            <a:extLst>
              <a:ext uri="{FF2B5EF4-FFF2-40B4-BE49-F238E27FC236}">
                <a16:creationId xmlns:a16="http://schemas.microsoft.com/office/drawing/2014/main" id="{80725951-AF08-4317-8094-E1A47897DFE9}"/>
              </a:ext>
            </a:extLst>
          </p:cNvPr>
          <p:cNvSpPr/>
          <p:nvPr/>
        </p:nvSpPr>
        <p:spPr>
          <a:xfrm>
            <a:off x="5692744" y="2895686"/>
            <a:ext cx="3057191" cy="646004"/>
          </a:xfrm>
          <a:prstGeom prst="accentCallout1">
            <a:avLst>
              <a:gd name="adj1" fmla="val 18750"/>
              <a:gd name="adj2" fmla="val -8333"/>
              <a:gd name="adj3" fmla="val 87812"/>
              <a:gd name="adj4" fmla="val -379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Century" panose="02040604050505020304" pitchFamily="18" charset="0"/>
              </a:rPr>
              <a:t>Key Takeaways</a:t>
            </a:r>
          </a:p>
        </p:txBody>
      </p:sp>
      <p:sp>
        <p:nvSpPr>
          <p:cNvPr id="18" name="TextBox 17">
            <a:extLst>
              <a:ext uri="{FF2B5EF4-FFF2-40B4-BE49-F238E27FC236}">
                <a16:creationId xmlns:a16="http://schemas.microsoft.com/office/drawing/2014/main" id="{3F2E32F1-11C8-43FD-B43A-34E0B3399993}"/>
              </a:ext>
            </a:extLst>
          </p:cNvPr>
          <p:cNvSpPr txBox="1"/>
          <p:nvPr/>
        </p:nvSpPr>
        <p:spPr>
          <a:xfrm>
            <a:off x="7909926" y="224427"/>
            <a:ext cx="989705" cy="973782"/>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b="1" dirty="0">
                <a:solidFill>
                  <a:schemeClr val="accent2">
                    <a:lumMod val="75000"/>
                  </a:schemeClr>
                </a:solidFill>
              </a:rPr>
              <a:t>39</a:t>
            </a:r>
            <a:endParaRPr lang="en-US" sz="2800" dirty="0">
              <a:solidFill>
                <a:schemeClr val="accent2">
                  <a:lumMod val="75000"/>
                </a:schemeClr>
              </a:solidFill>
            </a:endParaRPr>
          </a:p>
          <a:p>
            <a:pPr algn="ctr"/>
            <a:r>
              <a:rPr lang="en-US" sz="1100" dirty="0">
                <a:solidFill>
                  <a:schemeClr val="accent2">
                    <a:lumMod val="75000"/>
                  </a:schemeClr>
                </a:solidFill>
              </a:rPr>
              <a:t>(0-100)</a:t>
            </a:r>
          </a:p>
        </p:txBody>
      </p:sp>
      <p:sp>
        <p:nvSpPr>
          <p:cNvPr id="21" name="TextBox 20">
            <a:extLst>
              <a:ext uri="{FF2B5EF4-FFF2-40B4-BE49-F238E27FC236}">
                <a16:creationId xmlns:a16="http://schemas.microsoft.com/office/drawing/2014/main" id="{89E65AE8-3895-4072-B7D4-954D4BCFFE19}"/>
              </a:ext>
            </a:extLst>
          </p:cNvPr>
          <p:cNvSpPr txBox="1"/>
          <p:nvPr/>
        </p:nvSpPr>
        <p:spPr>
          <a:xfrm>
            <a:off x="151480" y="167311"/>
            <a:ext cx="4314466" cy="2585323"/>
          </a:xfrm>
          <a:prstGeom prst="wedgeRectCallout">
            <a:avLst>
              <a:gd name="adj1" fmla="val 39672"/>
              <a:gd name="adj2" fmla="val 58197"/>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dirty="0"/>
              <a:t> </a:t>
            </a:r>
          </a:p>
          <a:p>
            <a:pPr algn="ctr"/>
            <a:r>
              <a:rPr lang="en-US" dirty="0"/>
              <a:t>“</a:t>
            </a:r>
            <a:r>
              <a:rPr lang="en-US" dirty="0">
                <a:solidFill>
                  <a:schemeClr val="bg1"/>
                </a:solidFill>
                <a:latin typeface="Gill Sans MT" panose="020B0502020104020203" pitchFamily="34" charset="0"/>
              </a:rPr>
              <a:t>Two important elements of resilience that the Mission will focus on, as contextualized to South Sudan, are </a:t>
            </a:r>
            <a:r>
              <a:rPr lang="en-US" b="1" dirty="0">
                <a:solidFill>
                  <a:schemeClr val="bg1"/>
                </a:solidFill>
                <a:latin typeface="Gill Sans MT" panose="020B0502020104020203" pitchFamily="34" charset="0"/>
              </a:rPr>
              <a:t>agency</a:t>
            </a:r>
            <a:r>
              <a:rPr lang="en-US" dirty="0">
                <a:solidFill>
                  <a:schemeClr val="bg1"/>
                </a:solidFill>
                <a:latin typeface="Gill Sans MT" panose="020B0502020104020203" pitchFamily="34" charset="0"/>
              </a:rPr>
              <a:t> and</a:t>
            </a:r>
            <a:r>
              <a:rPr lang="en-US" b="1" dirty="0">
                <a:solidFill>
                  <a:schemeClr val="bg1"/>
                </a:solidFill>
                <a:latin typeface="Gill Sans MT" panose="020B0502020104020203" pitchFamily="34" charset="0"/>
              </a:rPr>
              <a:t> social cohesion</a:t>
            </a:r>
            <a:r>
              <a:rPr lang="en-US" dirty="0">
                <a:solidFill>
                  <a:schemeClr val="bg1"/>
                </a:solidFill>
                <a:latin typeface="Gill Sans MT" panose="020B0502020104020203" pitchFamily="34" charset="0"/>
              </a:rPr>
              <a:t>, both of which are linked to social inequities and typically have an inverse relationship to conflict and trauma.”</a:t>
            </a:r>
          </a:p>
          <a:p>
            <a:pPr marL="285750" indent="-285750" algn="ctr">
              <a:buFontTx/>
              <a:buChar char="-"/>
            </a:pPr>
            <a:r>
              <a:rPr lang="en-US" dirty="0">
                <a:solidFill>
                  <a:schemeClr val="bg1"/>
                </a:solidFill>
                <a:latin typeface="Gill Sans MT" panose="020B0502020104020203" pitchFamily="34" charset="0"/>
              </a:rPr>
              <a:t>Mission strategy</a:t>
            </a:r>
          </a:p>
          <a:p>
            <a:pPr marL="285750" indent="-285750" algn="ctr">
              <a:buFontTx/>
              <a:buChar char="-"/>
            </a:pPr>
            <a:endParaRPr lang="en-US" dirty="0">
              <a:solidFill>
                <a:schemeClr val="bg1"/>
              </a:solidFill>
              <a:latin typeface="Gill Sans MT" panose="020B0502020104020203" pitchFamily="34" charset="0"/>
            </a:endParaRPr>
          </a:p>
        </p:txBody>
      </p:sp>
      <p:sp>
        <p:nvSpPr>
          <p:cNvPr id="22" name="TextBox 21">
            <a:extLst>
              <a:ext uri="{FF2B5EF4-FFF2-40B4-BE49-F238E27FC236}">
                <a16:creationId xmlns:a16="http://schemas.microsoft.com/office/drawing/2014/main" id="{D331DB93-6A17-4842-86EA-88E714F232DF}"/>
              </a:ext>
            </a:extLst>
          </p:cNvPr>
          <p:cNvSpPr txBox="1"/>
          <p:nvPr/>
        </p:nvSpPr>
        <p:spPr>
          <a:xfrm>
            <a:off x="7065041" y="1821372"/>
            <a:ext cx="989705" cy="562630"/>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chemeClr val="accent2">
                    <a:lumMod val="75000"/>
                  </a:schemeClr>
                </a:solidFill>
              </a:rPr>
              <a:t>34.6</a:t>
            </a:r>
            <a:endParaRPr lang="en-US" sz="2000" dirty="0">
              <a:solidFill>
                <a:schemeClr val="accent2">
                  <a:lumMod val="75000"/>
                </a:schemeClr>
              </a:solidFill>
            </a:endParaRPr>
          </a:p>
        </p:txBody>
      </p:sp>
      <p:sp>
        <p:nvSpPr>
          <p:cNvPr id="23" name="TextBox 22">
            <a:extLst>
              <a:ext uri="{FF2B5EF4-FFF2-40B4-BE49-F238E27FC236}">
                <a16:creationId xmlns:a16="http://schemas.microsoft.com/office/drawing/2014/main" id="{F4E339B9-1018-41EC-A625-5B06E7B6C038}"/>
              </a:ext>
            </a:extLst>
          </p:cNvPr>
          <p:cNvSpPr txBox="1"/>
          <p:nvPr/>
        </p:nvSpPr>
        <p:spPr>
          <a:xfrm>
            <a:off x="7067774" y="1226549"/>
            <a:ext cx="989705" cy="562630"/>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chemeClr val="accent2">
                    <a:lumMod val="75000"/>
                  </a:schemeClr>
                </a:solidFill>
              </a:rPr>
              <a:t>43.3</a:t>
            </a:r>
            <a:endParaRPr lang="en-US" sz="2000" dirty="0">
              <a:solidFill>
                <a:schemeClr val="accent2">
                  <a:lumMod val="75000"/>
                </a:schemeClr>
              </a:solidFill>
            </a:endParaRPr>
          </a:p>
        </p:txBody>
      </p:sp>
    </p:spTree>
    <p:extLst>
      <p:ext uri="{BB962C8B-B14F-4D97-AF65-F5344CB8AC3E}">
        <p14:creationId xmlns:p14="http://schemas.microsoft.com/office/powerpoint/2010/main" val="2079170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8A78EF-4DEE-42E5-8868-809900A886AF}"/>
              </a:ext>
            </a:extLst>
          </p:cNvPr>
          <p:cNvSpPr>
            <a:spLocks noGrp="1"/>
          </p:cNvSpPr>
          <p:nvPr>
            <p:ph type="sldNum" sz="quarter" idx="12"/>
          </p:nvPr>
        </p:nvSpPr>
        <p:spPr/>
        <p:txBody>
          <a:bodyPr/>
          <a:lstStyle/>
          <a:p>
            <a:fld id="{42782948-4DBE-204D-AB9E-B65E067054AE}" type="slidenum">
              <a:rPr lang="en-US" smtClean="0"/>
              <a:pPr/>
              <a:t>23</a:t>
            </a:fld>
            <a:endParaRPr lang="en-US"/>
          </a:p>
        </p:txBody>
      </p:sp>
      <p:sp>
        <p:nvSpPr>
          <p:cNvPr id="6" name="Title 5">
            <a:extLst>
              <a:ext uri="{FF2B5EF4-FFF2-40B4-BE49-F238E27FC236}">
                <a16:creationId xmlns:a16="http://schemas.microsoft.com/office/drawing/2014/main" id="{7C370E3D-35DB-4DA0-BAC3-46FCE2819C62}"/>
              </a:ext>
            </a:extLst>
          </p:cNvPr>
          <p:cNvSpPr>
            <a:spLocks noGrp="1"/>
          </p:cNvSpPr>
          <p:nvPr>
            <p:ph type="title"/>
          </p:nvPr>
        </p:nvSpPr>
        <p:spPr>
          <a:xfrm>
            <a:off x="0" y="48128"/>
            <a:ext cx="7123657" cy="1092891"/>
          </a:xfrm>
          <a:solidFill>
            <a:srgbClr val="FFFFFF"/>
          </a:solidFill>
        </p:spPr>
        <p:txBody>
          <a:bodyPr/>
          <a:lstStyle/>
          <a:p>
            <a:r>
              <a:rPr lang="en-US" b="1" dirty="0"/>
              <a:t>SOCIAL COHESION</a:t>
            </a:r>
            <a:br>
              <a:rPr lang="en-US" b="1" dirty="0"/>
            </a:br>
            <a:r>
              <a:rPr lang="en-US" b="1" dirty="0"/>
              <a:t>Bonding and Bridging </a:t>
            </a:r>
            <a:br>
              <a:rPr lang="en-US" b="1" dirty="0"/>
            </a:br>
            <a:r>
              <a:rPr lang="en-US" b="1" dirty="0"/>
              <a:t>Social Capital</a:t>
            </a:r>
          </a:p>
        </p:txBody>
      </p:sp>
      <p:sp>
        <p:nvSpPr>
          <p:cNvPr id="11" name="Content Placeholder 1">
            <a:extLst>
              <a:ext uri="{FF2B5EF4-FFF2-40B4-BE49-F238E27FC236}">
                <a16:creationId xmlns:a16="http://schemas.microsoft.com/office/drawing/2014/main" id="{5FE3259F-470E-4F81-AAC5-4E5840B6753C}"/>
              </a:ext>
            </a:extLst>
          </p:cNvPr>
          <p:cNvSpPr>
            <a:spLocks noGrp="1"/>
          </p:cNvSpPr>
          <p:nvPr>
            <p:ph sz="half" idx="4294967295"/>
          </p:nvPr>
        </p:nvSpPr>
        <p:spPr>
          <a:xfrm>
            <a:off x="6529892" y="1452281"/>
            <a:ext cx="2614108" cy="3050225"/>
          </a:xfrm>
        </p:spPr>
        <p:txBody>
          <a:bodyPr>
            <a:normAutofit/>
          </a:bodyPr>
          <a:lstStyle/>
          <a:p>
            <a:r>
              <a:rPr lang="en-US" sz="2000" dirty="0"/>
              <a:t>Leer only county where bridging social capital higher than bonding social capital</a:t>
            </a:r>
          </a:p>
          <a:p>
            <a:r>
              <a:rPr lang="en-US" sz="2000" dirty="0"/>
              <a:t>Biggest disparities in Pibor and Akobo</a:t>
            </a:r>
          </a:p>
        </p:txBody>
      </p:sp>
      <p:pic>
        <p:nvPicPr>
          <p:cNvPr id="10" name="Picture 9">
            <a:extLst>
              <a:ext uri="{FF2B5EF4-FFF2-40B4-BE49-F238E27FC236}">
                <a16:creationId xmlns:a16="http://schemas.microsoft.com/office/drawing/2014/main" id="{F3ACFF5F-CD6E-4947-9F5D-5B8AFFD14797}"/>
              </a:ext>
            </a:extLst>
          </p:cNvPr>
          <p:cNvPicPr>
            <a:picLocks noChangeAspect="1"/>
          </p:cNvPicPr>
          <p:nvPr/>
        </p:nvPicPr>
        <p:blipFill>
          <a:blip r:embed="rId3"/>
          <a:stretch>
            <a:fillRect/>
          </a:stretch>
        </p:blipFill>
        <p:spPr>
          <a:xfrm>
            <a:off x="7803472" y="27619"/>
            <a:ext cx="1086752" cy="754557"/>
          </a:xfrm>
          <a:prstGeom prst="rect">
            <a:avLst/>
          </a:prstGeom>
        </p:spPr>
      </p:pic>
      <p:pic>
        <p:nvPicPr>
          <p:cNvPr id="13" name="Picture 12" descr="Map&#10;&#10;Description automatically generated">
            <a:extLst>
              <a:ext uri="{FF2B5EF4-FFF2-40B4-BE49-F238E27FC236}">
                <a16:creationId xmlns:a16="http://schemas.microsoft.com/office/drawing/2014/main" id="{44BEC142-47A2-432C-AD96-B765561CBF29}"/>
              </a:ext>
            </a:extLst>
          </p:cNvPr>
          <p:cNvPicPr>
            <a:picLocks noChangeAspect="1"/>
          </p:cNvPicPr>
          <p:nvPr/>
        </p:nvPicPr>
        <p:blipFill>
          <a:blip r:embed="rId4"/>
          <a:stretch>
            <a:fillRect/>
          </a:stretch>
        </p:blipFill>
        <p:spPr>
          <a:xfrm>
            <a:off x="0" y="0"/>
            <a:ext cx="6975522" cy="5390177"/>
          </a:xfrm>
          <a:prstGeom prst="rect">
            <a:avLst/>
          </a:prstGeom>
        </p:spPr>
      </p:pic>
    </p:spTree>
    <p:extLst>
      <p:ext uri="{BB962C8B-B14F-4D97-AF65-F5344CB8AC3E}">
        <p14:creationId xmlns:p14="http://schemas.microsoft.com/office/powerpoint/2010/main" val="3087694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AE5EA-64CC-4D3B-BB4E-CF0E0ACA335E}"/>
              </a:ext>
            </a:extLst>
          </p:cNvPr>
          <p:cNvSpPr/>
          <p:nvPr/>
        </p:nvSpPr>
        <p:spPr>
          <a:xfrm>
            <a:off x="102096" y="204576"/>
            <a:ext cx="8866117" cy="268490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24</a:t>
            </a:fld>
            <a:endParaRPr lang="en-US"/>
          </a:p>
        </p:txBody>
      </p:sp>
      <p:sp>
        <p:nvSpPr>
          <p:cNvPr id="27" name="Content Placeholder 26">
            <a:extLst>
              <a:ext uri="{FF2B5EF4-FFF2-40B4-BE49-F238E27FC236}">
                <a16:creationId xmlns:a16="http://schemas.microsoft.com/office/drawing/2014/main" id="{AC7F3D9C-CB3E-4888-BC1D-349BFD0B3021}"/>
              </a:ext>
            </a:extLst>
          </p:cNvPr>
          <p:cNvSpPr>
            <a:spLocks noGrp="1"/>
          </p:cNvSpPr>
          <p:nvPr>
            <p:ph idx="1"/>
          </p:nvPr>
        </p:nvSpPr>
        <p:spPr>
          <a:xfrm>
            <a:off x="263975" y="3637745"/>
            <a:ext cx="7772400" cy="1359870"/>
          </a:xfrm>
        </p:spPr>
        <p:txBody>
          <a:bodyPr>
            <a:normAutofit/>
          </a:bodyPr>
          <a:lstStyle/>
          <a:p>
            <a:r>
              <a:rPr lang="en-US" sz="1800" dirty="0">
                <a:solidFill>
                  <a:schemeClr val="tx2"/>
                </a:solidFill>
              </a:rPr>
              <a:t>Households are generally optimistic in their future outlook</a:t>
            </a:r>
          </a:p>
          <a:p>
            <a:r>
              <a:rPr lang="en-US" sz="1800" dirty="0">
                <a:solidFill>
                  <a:schemeClr val="tx2"/>
                </a:solidFill>
              </a:rPr>
              <a:t>Aspirations for future increases as exposure to shocks/conflict increases</a:t>
            </a:r>
          </a:p>
        </p:txBody>
      </p:sp>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a:p>
        </p:txBody>
      </p:sp>
      <p:grpSp>
        <p:nvGrpSpPr>
          <p:cNvPr id="26" name="Group 25">
            <a:extLst>
              <a:ext uri="{FF2B5EF4-FFF2-40B4-BE49-F238E27FC236}">
                <a16:creationId xmlns:a16="http://schemas.microsoft.com/office/drawing/2014/main" id="{8591D3BD-9661-48E0-ADC8-30B6DF594FA7}"/>
              </a:ext>
            </a:extLst>
          </p:cNvPr>
          <p:cNvGrpSpPr/>
          <p:nvPr/>
        </p:nvGrpSpPr>
        <p:grpSpPr>
          <a:xfrm>
            <a:off x="388947" y="281933"/>
            <a:ext cx="6158569" cy="2481108"/>
            <a:chOff x="3583171" y="1007158"/>
            <a:chExt cx="6158569" cy="2481108"/>
          </a:xfrm>
        </p:grpSpPr>
        <p:sp>
          <p:nvSpPr>
            <p:cNvPr id="2" name="TextBox 1">
              <a:extLst>
                <a:ext uri="{FF2B5EF4-FFF2-40B4-BE49-F238E27FC236}">
                  <a16:creationId xmlns:a16="http://schemas.microsoft.com/office/drawing/2014/main" id="{2A2B32C8-D78D-4972-B563-A0CAFB1E407E}"/>
                </a:ext>
              </a:extLst>
            </p:cNvPr>
            <p:cNvSpPr txBox="1"/>
            <p:nvPr/>
          </p:nvSpPr>
          <p:spPr>
            <a:xfrm>
              <a:off x="7637457" y="2015610"/>
              <a:ext cx="2104283" cy="1200329"/>
            </a:xfrm>
            <a:prstGeom prst="rect">
              <a:avLst/>
            </a:prstGeom>
            <a:noFill/>
          </p:spPr>
          <p:txBody>
            <a:bodyPr wrap="square" rtlCol="0">
              <a:spAutoFit/>
            </a:bodyPr>
            <a:lstStyle/>
            <a:p>
              <a:pPr marL="285750" indent="-285750">
                <a:buFont typeface="Wingdings" panose="05000000000000000000" pitchFamily="2" charset="2"/>
                <a:buChar char="q"/>
              </a:pPr>
              <a:r>
                <a:rPr lang="en-US" sz="1800" dirty="0"/>
                <a:t>Aspirations</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dirty="0"/>
                <a:t>Locus of Control</a:t>
              </a:r>
              <a:endParaRPr lang="en-US" sz="1800" dirty="0"/>
            </a:p>
          </p:txBody>
        </p:sp>
        <p:grpSp>
          <p:nvGrpSpPr>
            <p:cNvPr id="20" name="Group 19">
              <a:extLst>
                <a:ext uri="{FF2B5EF4-FFF2-40B4-BE49-F238E27FC236}">
                  <a16:creationId xmlns:a16="http://schemas.microsoft.com/office/drawing/2014/main" id="{0B07B30A-8DA4-4DF0-BF4B-525CF73CE120}"/>
                </a:ext>
              </a:extLst>
            </p:cNvPr>
            <p:cNvGrpSpPr/>
            <p:nvPr/>
          </p:nvGrpSpPr>
          <p:grpSpPr>
            <a:xfrm>
              <a:off x="3583171" y="1007158"/>
              <a:ext cx="2729961" cy="2481108"/>
              <a:chOff x="2418846" y="834972"/>
              <a:chExt cx="4015985" cy="3984613"/>
            </a:xfrm>
          </p:grpSpPr>
          <p:grpSp>
            <p:nvGrpSpPr>
              <p:cNvPr id="8" name="Group 7">
                <a:extLst>
                  <a:ext uri="{FF2B5EF4-FFF2-40B4-BE49-F238E27FC236}">
                    <a16:creationId xmlns:a16="http://schemas.microsoft.com/office/drawing/2014/main" id="{CBCBE1DA-14C2-4C01-8BC1-60D0EF3B068D}"/>
                  </a:ext>
                </a:extLst>
              </p:cNvPr>
              <p:cNvGrpSpPr/>
              <p:nvPr/>
            </p:nvGrpSpPr>
            <p:grpSpPr>
              <a:xfrm>
                <a:off x="2418846" y="1378530"/>
                <a:ext cx="4015985" cy="3441055"/>
                <a:chOff x="2057591" y="1149532"/>
                <a:chExt cx="3907160" cy="3315735"/>
              </a:xfrm>
            </p:grpSpPr>
            <p:sp>
              <p:nvSpPr>
                <p:cNvPr id="9" name="Flowchart: Connector 8">
                  <a:extLst>
                    <a:ext uri="{FF2B5EF4-FFF2-40B4-BE49-F238E27FC236}">
                      <a16:creationId xmlns:a16="http://schemas.microsoft.com/office/drawing/2014/main" id="{FCC80434-FAFF-4057-8BDA-408BF81B1F97}"/>
                    </a:ext>
                  </a:extLst>
                </p:cNvPr>
                <p:cNvSpPr/>
                <p:nvPr/>
              </p:nvSpPr>
              <p:spPr>
                <a:xfrm>
                  <a:off x="2310628" y="1149532"/>
                  <a:ext cx="3214183" cy="3315735"/>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FF07ADE-BF65-41DD-A8FF-9616B164C45A}"/>
                    </a:ext>
                  </a:extLst>
                </p:cNvPr>
                <p:cNvPicPr>
                  <a:picLocks noChangeAspect="1"/>
                </p:cNvPicPr>
                <p:nvPr/>
              </p:nvPicPr>
              <p:blipFill>
                <a:blip r:embed="rId3">
                  <a:duotone>
                    <a:schemeClr val="accent5">
                      <a:shade val="45000"/>
                      <a:satMod val="135000"/>
                    </a:schemeClr>
                    <a:prstClr val="white"/>
                  </a:duotone>
                </a:blip>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A0C9FF94-BF57-41C1-B2AC-B592578033F5}"/>
                    </a:ext>
                  </a:extLst>
                </p:cNvPr>
                <p:cNvPicPr>
                  <a:picLocks noChangeAspect="1"/>
                </p:cNvPicPr>
                <p:nvPr/>
              </p:nvPicPr>
              <p:blipFill>
                <a:blip r:embed="rId4"/>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FFBB1265-4862-4D33-9442-4F22A80E4038}"/>
                    </a:ext>
                  </a:extLst>
                </p:cNvPr>
                <p:cNvPicPr>
                  <a:picLocks noChangeAspect="1"/>
                </p:cNvPicPr>
                <p:nvPr/>
              </p:nvPicPr>
              <p:blipFill>
                <a:blip r:embed="rId5">
                  <a:duotone>
                    <a:schemeClr val="accent5">
                      <a:shade val="45000"/>
                      <a:satMod val="135000"/>
                    </a:schemeClr>
                    <a:prstClr val="white"/>
                  </a:duotone>
                </a:blip>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EAE37B8D-70BE-4F40-8277-0FE933585974}"/>
                    </a:ext>
                  </a:extLst>
                </p:cNvPr>
                <p:cNvPicPr>
                  <a:picLocks noChangeAspect="1"/>
                </p:cNvPicPr>
                <p:nvPr/>
              </p:nvPicPr>
              <p:blipFill>
                <a:blip r:embed="rId6">
                  <a:duotone>
                    <a:schemeClr val="accent5">
                      <a:shade val="45000"/>
                      <a:satMod val="135000"/>
                    </a:schemeClr>
                    <a:prstClr val="white"/>
                  </a:duotone>
                </a:blip>
                <a:stretch>
                  <a:fillRect/>
                </a:stretch>
              </p:blipFill>
              <p:spPr>
                <a:xfrm>
                  <a:off x="2057591" y="1809106"/>
                  <a:ext cx="1212893" cy="1045276"/>
                </a:xfrm>
                <a:prstGeom prst="rect">
                  <a:avLst/>
                </a:prstGeom>
              </p:spPr>
            </p:pic>
          </p:grpSp>
          <p:pic>
            <p:nvPicPr>
              <p:cNvPr id="19" name="Picture 18" descr="Icon&#10;&#10;Description automatically generated">
                <a:extLst>
                  <a:ext uri="{FF2B5EF4-FFF2-40B4-BE49-F238E27FC236}">
                    <a16:creationId xmlns:a16="http://schemas.microsoft.com/office/drawing/2014/main" id="{4E3D647F-C171-4E71-A2A2-188DD2808AFF}"/>
                  </a:ext>
                </a:extLst>
              </p:cNvPr>
              <p:cNvPicPr>
                <a:picLocks noChangeAspect="1"/>
              </p:cNvPicPr>
              <p:nvPr/>
            </p:nvPicPr>
            <p:blipFill>
              <a:blip r:embed="rId7">
                <a:duotone>
                  <a:schemeClr val="accent5">
                    <a:shade val="45000"/>
                    <a:satMod val="135000"/>
                  </a:schemeClr>
                  <a:prstClr val="white"/>
                </a:duotone>
              </a:blip>
              <a:stretch>
                <a:fillRect/>
              </a:stretch>
            </p:blipFill>
            <p:spPr>
              <a:xfrm>
                <a:off x="3812201" y="834972"/>
                <a:ext cx="1121970" cy="1330965"/>
              </a:xfrm>
              <a:prstGeom prst="rect">
                <a:avLst/>
              </a:prstGeom>
            </p:spPr>
          </p:pic>
        </p:grpSp>
      </p:grpSp>
      <p:sp>
        <p:nvSpPr>
          <p:cNvPr id="31" name="TextBox 30">
            <a:extLst>
              <a:ext uri="{FF2B5EF4-FFF2-40B4-BE49-F238E27FC236}">
                <a16:creationId xmlns:a16="http://schemas.microsoft.com/office/drawing/2014/main" id="{405BD51A-C20A-44FE-B32E-540073253468}"/>
              </a:ext>
            </a:extLst>
          </p:cNvPr>
          <p:cNvSpPr txBox="1"/>
          <p:nvPr/>
        </p:nvSpPr>
        <p:spPr>
          <a:xfrm>
            <a:off x="4482796" y="185479"/>
            <a:ext cx="3372363" cy="646331"/>
          </a:xfrm>
          <a:prstGeom prst="rect">
            <a:avLst/>
          </a:prstGeom>
          <a:noFill/>
        </p:spPr>
        <p:txBody>
          <a:bodyPr wrap="square">
            <a:spAutoFit/>
          </a:bodyPr>
          <a:lstStyle/>
          <a:p>
            <a:pPr algn="ctr"/>
            <a:r>
              <a:rPr lang="en-US" sz="3600" b="1" dirty="0">
                <a:solidFill>
                  <a:schemeClr val="bg2"/>
                </a:solidFill>
              </a:rPr>
              <a:t>AGENCY</a:t>
            </a:r>
            <a:endParaRPr lang="en-US" sz="3600" dirty="0">
              <a:solidFill>
                <a:schemeClr val="bg2"/>
              </a:solidFill>
            </a:endParaRPr>
          </a:p>
        </p:txBody>
      </p:sp>
      <p:sp>
        <p:nvSpPr>
          <p:cNvPr id="32" name="Callout: Line with Accent Bar 31">
            <a:extLst>
              <a:ext uri="{FF2B5EF4-FFF2-40B4-BE49-F238E27FC236}">
                <a16:creationId xmlns:a16="http://schemas.microsoft.com/office/drawing/2014/main" id="{80725951-AF08-4317-8094-E1A47897DFE9}"/>
              </a:ext>
            </a:extLst>
          </p:cNvPr>
          <p:cNvSpPr/>
          <p:nvPr/>
        </p:nvSpPr>
        <p:spPr>
          <a:xfrm>
            <a:off x="5689794" y="2816831"/>
            <a:ext cx="3057191" cy="612619"/>
          </a:xfrm>
          <a:prstGeom prst="accentCallout1">
            <a:avLst>
              <a:gd name="adj1" fmla="val 18750"/>
              <a:gd name="adj2" fmla="val -8333"/>
              <a:gd name="adj3" fmla="val 99572"/>
              <a:gd name="adj4" fmla="val -317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entury" panose="02040604050505020304" pitchFamily="18" charset="0"/>
              </a:rPr>
              <a:t>Key Takeaways</a:t>
            </a:r>
          </a:p>
        </p:txBody>
      </p:sp>
      <p:sp>
        <p:nvSpPr>
          <p:cNvPr id="18" name="TextBox 17">
            <a:extLst>
              <a:ext uri="{FF2B5EF4-FFF2-40B4-BE49-F238E27FC236}">
                <a16:creationId xmlns:a16="http://schemas.microsoft.com/office/drawing/2014/main" id="{07CEE39F-94F4-4F86-BC35-5471B335DBFF}"/>
              </a:ext>
            </a:extLst>
          </p:cNvPr>
          <p:cNvSpPr txBox="1"/>
          <p:nvPr/>
        </p:nvSpPr>
        <p:spPr>
          <a:xfrm>
            <a:off x="114773" y="217707"/>
            <a:ext cx="3512603" cy="2616101"/>
          </a:xfrm>
          <a:prstGeom prst="wedgeRectCallout">
            <a:avLst>
              <a:gd name="adj1" fmla="val 40954"/>
              <a:gd name="adj2" fmla="val 63617"/>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spcAft>
                <a:spcPts val="1200"/>
              </a:spcAft>
            </a:pPr>
            <a:endParaRPr lang="en-US" dirty="0"/>
          </a:p>
          <a:p>
            <a:pPr>
              <a:spcAft>
                <a:spcPts val="1200"/>
              </a:spcAft>
            </a:pPr>
            <a:r>
              <a:rPr lang="en-US" dirty="0"/>
              <a:t>“Aspirational thinking about one’s future is critical to stopping the negative coping mechanisms to environmental and man-made shocks that foster aid-dependency.” -Mission PMP</a:t>
            </a:r>
          </a:p>
          <a:p>
            <a:pPr>
              <a:spcAft>
                <a:spcPts val="1200"/>
              </a:spcAft>
            </a:pPr>
            <a:r>
              <a:rPr lang="en-US" dirty="0"/>
              <a:t> </a:t>
            </a:r>
            <a:endParaRPr lang="en-US" sz="2400" dirty="0">
              <a:solidFill>
                <a:schemeClr val="bg1"/>
              </a:solidFill>
              <a:effectLst/>
              <a:latin typeface="Gill Sans MT" panose="020B0502020104020203" pitchFamily="34" charset="0"/>
              <a:ea typeface="Gill Sans"/>
              <a:cs typeface="GillSansMTStd-Book"/>
            </a:endParaRPr>
          </a:p>
        </p:txBody>
      </p:sp>
      <p:sp>
        <p:nvSpPr>
          <p:cNvPr id="24" name="TextBox 23">
            <a:extLst>
              <a:ext uri="{FF2B5EF4-FFF2-40B4-BE49-F238E27FC236}">
                <a16:creationId xmlns:a16="http://schemas.microsoft.com/office/drawing/2014/main" id="{53D9CE80-44D6-4A87-8388-74AF9B173B8F}"/>
              </a:ext>
            </a:extLst>
          </p:cNvPr>
          <p:cNvSpPr txBox="1"/>
          <p:nvPr/>
        </p:nvSpPr>
        <p:spPr>
          <a:xfrm>
            <a:off x="7565431" y="194700"/>
            <a:ext cx="1402782" cy="973782"/>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b="1" dirty="0">
                <a:solidFill>
                  <a:schemeClr val="accent2">
                    <a:lumMod val="75000"/>
                  </a:schemeClr>
                </a:solidFill>
              </a:rPr>
              <a:t>74.1</a:t>
            </a:r>
            <a:endParaRPr lang="en-US" sz="2800" dirty="0">
              <a:solidFill>
                <a:schemeClr val="accent2">
                  <a:lumMod val="75000"/>
                </a:schemeClr>
              </a:solidFill>
            </a:endParaRPr>
          </a:p>
          <a:p>
            <a:pPr algn="ctr"/>
            <a:r>
              <a:rPr lang="en-US" sz="1100" dirty="0">
                <a:solidFill>
                  <a:schemeClr val="accent2">
                    <a:lumMod val="75000"/>
                  </a:schemeClr>
                </a:solidFill>
              </a:rPr>
              <a:t>(0-100 scale)</a:t>
            </a:r>
          </a:p>
        </p:txBody>
      </p:sp>
      <p:sp>
        <p:nvSpPr>
          <p:cNvPr id="25" name="TextBox 24">
            <a:extLst>
              <a:ext uri="{FF2B5EF4-FFF2-40B4-BE49-F238E27FC236}">
                <a16:creationId xmlns:a16="http://schemas.microsoft.com/office/drawing/2014/main" id="{D87217F0-7560-4D97-969E-CC78EC04416D}"/>
              </a:ext>
            </a:extLst>
          </p:cNvPr>
          <p:cNvSpPr txBox="1"/>
          <p:nvPr/>
        </p:nvSpPr>
        <p:spPr>
          <a:xfrm>
            <a:off x="6718148" y="1244442"/>
            <a:ext cx="997160" cy="562630"/>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chemeClr val="accent2">
                    <a:lumMod val="75000"/>
                  </a:schemeClr>
                </a:solidFill>
              </a:rPr>
              <a:t>76.6</a:t>
            </a:r>
            <a:endParaRPr lang="en-US" sz="2000" dirty="0">
              <a:solidFill>
                <a:schemeClr val="accent2">
                  <a:lumMod val="75000"/>
                </a:schemeClr>
              </a:solidFill>
            </a:endParaRPr>
          </a:p>
        </p:txBody>
      </p:sp>
      <p:sp>
        <p:nvSpPr>
          <p:cNvPr id="28" name="TextBox 27">
            <a:extLst>
              <a:ext uri="{FF2B5EF4-FFF2-40B4-BE49-F238E27FC236}">
                <a16:creationId xmlns:a16="http://schemas.microsoft.com/office/drawing/2014/main" id="{14936764-6A16-415D-80D0-B94FE681ED43}"/>
              </a:ext>
            </a:extLst>
          </p:cNvPr>
          <p:cNvSpPr txBox="1"/>
          <p:nvPr/>
        </p:nvSpPr>
        <p:spPr>
          <a:xfrm>
            <a:off x="6718149" y="1954188"/>
            <a:ext cx="997159" cy="562630"/>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chemeClr val="accent2">
                    <a:lumMod val="75000"/>
                  </a:schemeClr>
                </a:solidFill>
              </a:rPr>
              <a:t>71.4</a:t>
            </a:r>
            <a:endParaRPr lang="en-US" sz="2000" dirty="0">
              <a:solidFill>
                <a:schemeClr val="accent2">
                  <a:lumMod val="75000"/>
                </a:schemeClr>
              </a:solidFill>
            </a:endParaRPr>
          </a:p>
        </p:txBody>
      </p:sp>
    </p:spTree>
    <p:extLst>
      <p:ext uri="{BB962C8B-B14F-4D97-AF65-F5344CB8AC3E}">
        <p14:creationId xmlns:p14="http://schemas.microsoft.com/office/powerpoint/2010/main" val="1886002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AE5EA-64CC-4D3B-BB4E-CF0E0ACA335E}"/>
              </a:ext>
            </a:extLst>
          </p:cNvPr>
          <p:cNvSpPr/>
          <p:nvPr/>
        </p:nvSpPr>
        <p:spPr>
          <a:xfrm>
            <a:off x="125483" y="153988"/>
            <a:ext cx="8866117" cy="275383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25</a:t>
            </a:fld>
            <a:endParaRPr lang="en-US"/>
          </a:p>
        </p:txBody>
      </p:sp>
      <p:sp>
        <p:nvSpPr>
          <p:cNvPr id="27" name="Content Placeholder 26">
            <a:extLst>
              <a:ext uri="{FF2B5EF4-FFF2-40B4-BE49-F238E27FC236}">
                <a16:creationId xmlns:a16="http://schemas.microsoft.com/office/drawing/2014/main" id="{AC7F3D9C-CB3E-4888-BC1D-349BFD0B3021}"/>
              </a:ext>
            </a:extLst>
          </p:cNvPr>
          <p:cNvSpPr>
            <a:spLocks noGrp="1"/>
          </p:cNvSpPr>
          <p:nvPr>
            <p:ph idx="1"/>
          </p:nvPr>
        </p:nvSpPr>
        <p:spPr>
          <a:xfrm>
            <a:off x="534644" y="3050326"/>
            <a:ext cx="8258482" cy="1913685"/>
          </a:xfrm>
        </p:spPr>
        <p:txBody>
          <a:bodyPr>
            <a:normAutofit fontScale="92500" lnSpcReduction="10000"/>
          </a:bodyPr>
          <a:lstStyle/>
          <a:p>
            <a:r>
              <a:rPr lang="en-US" sz="1800" b="1" dirty="0">
                <a:solidFill>
                  <a:schemeClr val="tx2"/>
                </a:solidFill>
              </a:rPr>
              <a:t>91%</a:t>
            </a:r>
            <a:r>
              <a:rPr lang="en-US" sz="1800" dirty="0">
                <a:solidFill>
                  <a:schemeClr val="tx2"/>
                </a:solidFill>
              </a:rPr>
              <a:t> of households stated </a:t>
            </a:r>
            <a:r>
              <a:rPr lang="en-US" sz="1800" b="1" dirty="0">
                <a:solidFill>
                  <a:schemeClr val="tx2"/>
                </a:solidFill>
              </a:rPr>
              <a:t>support for girls’ education</a:t>
            </a:r>
          </a:p>
          <a:p>
            <a:r>
              <a:rPr lang="en-US" sz="1800" b="1" dirty="0">
                <a:solidFill>
                  <a:schemeClr val="tx2"/>
                </a:solidFill>
              </a:rPr>
              <a:t>75%</a:t>
            </a:r>
            <a:r>
              <a:rPr lang="en-US" sz="1800" dirty="0">
                <a:solidFill>
                  <a:schemeClr val="tx2"/>
                </a:solidFill>
              </a:rPr>
              <a:t> acceptance of </a:t>
            </a:r>
            <a:r>
              <a:rPr lang="en-US" sz="1800" b="1" dirty="0">
                <a:solidFill>
                  <a:schemeClr val="tx2"/>
                </a:solidFill>
              </a:rPr>
              <a:t>cattle raiding</a:t>
            </a:r>
            <a:r>
              <a:rPr lang="en-US" sz="1800" dirty="0">
                <a:solidFill>
                  <a:schemeClr val="tx2"/>
                </a:solidFill>
              </a:rPr>
              <a:t> justified as revenge</a:t>
            </a:r>
          </a:p>
          <a:p>
            <a:r>
              <a:rPr lang="en-US" sz="1800" b="1" dirty="0">
                <a:solidFill>
                  <a:schemeClr val="tx2"/>
                </a:solidFill>
              </a:rPr>
              <a:t>73%</a:t>
            </a:r>
            <a:r>
              <a:rPr lang="en-US" sz="1800" dirty="0">
                <a:solidFill>
                  <a:schemeClr val="tx2"/>
                </a:solidFill>
              </a:rPr>
              <a:t> acceptance of </a:t>
            </a:r>
            <a:r>
              <a:rPr lang="en-US" sz="1800" b="1" dirty="0">
                <a:solidFill>
                  <a:schemeClr val="tx2"/>
                </a:solidFill>
              </a:rPr>
              <a:t>early marriage </a:t>
            </a:r>
            <a:r>
              <a:rPr lang="en-US" sz="1800" dirty="0">
                <a:solidFill>
                  <a:schemeClr val="tx2"/>
                </a:solidFill>
              </a:rPr>
              <a:t>justified by economic pressure</a:t>
            </a:r>
          </a:p>
          <a:p>
            <a:r>
              <a:rPr lang="en-US" sz="1800" b="1" dirty="0">
                <a:solidFill>
                  <a:schemeClr val="tx2"/>
                </a:solidFill>
              </a:rPr>
              <a:t>61%</a:t>
            </a:r>
            <a:r>
              <a:rPr lang="en-US" sz="1800" dirty="0">
                <a:solidFill>
                  <a:schemeClr val="tx2"/>
                </a:solidFill>
              </a:rPr>
              <a:t> acceptance of </a:t>
            </a:r>
            <a:r>
              <a:rPr lang="en-US" sz="1800" b="1" dirty="0">
                <a:solidFill>
                  <a:schemeClr val="tx2"/>
                </a:solidFill>
              </a:rPr>
              <a:t>sexual and gender-based violence</a:t>
            </a:r>
            <a:r>
              <a:rPr lang="en-US" sz="1800" dirty="0">
                <a:solidFill>
                  <a:schemeClr val="tx2"/>
                </a:solidFill>
              </a:rPr>
              <a:t> justified by household conflicts</a:t>
            </a:r>
          </a:p>
          <a:p>
            <a:r>
              <a:rPr lang="en-US" sz="1800" dirty="0">
                <a:solidFill>
                  <a:schemeClr val="tx2"/>
                </a:solidFill>
              </a:rPr>
              <a:t>Shocks and conflict associated with increased support for harmful practices, while education associated with reduced support</a:t>
            </a:r>
            <a:endParaRPr lang="en-US" sz="1800" b="1" dirty="0">
              <a:solidFill>
                <a:schemeClr val="tx2"/>
              </a:solidFill>
            </a:endParaRPr>
          </a:p>
        </p:txBody>
      </p:sp>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a:p>
        </p:txBody>
      </p:sp>
      <p:grpSp>
        <p:nvGrpSpPr>
          <p:cNvPr id="26" name="Group 25">
            <a:extLst>
              <a:ext uri="{FF2B5EF4-FFF2-40B4-BE49-F238E27FC236}">
                <a16:creationId xmlns:a16="http://schemas.microsoft.com/office/drawing/2014/main" id="{8591D3BD-9661-48E0-ADC8-30B6DF594FA7}"/>
              </a:ext>
            </a:extLst>
          </p:cNvPr>
          <p:cNvGrpSpPr/>
          <p:nvPr/>
        </p:nvGrpSpPr>
        <p:grpSpPr>
          <a:xfrm>
            <a:off x="446244" y="205285"/>
            <a:ext cx="8251512" cy="2481108"/>
            <a:chOff x="3583171" y="1007158"/>
            <a:chExt cx="8251512" cy="2481108"/>
          </a:xfrm>
        </p:grpSpPr>
        <p:sp>
          <p:nvSpPr>
            <p:cNvPr id="2" name="TextBox 1">
              <a:extLst>
                <a:ext uri="{FF2B5EF4-FFF2-40B4-BE49-F238E27FC236}">
                  <a16:creationId xmlns:a16="http://schemas.microsoft.com/office/drawing/2014/main" id="{2A2B32C8-D78D-4972-B563-A0CAFB1E407E}"/>
                </a:ext>
              </a:extLst>
            </p:cNvPr>
            <p:cNvSpPr txBox="1"/>
            <p:nvPr/>
          </p:nvSpPr>
          <p:spPr>
            <a:xfrm>
              <a:off x="6540890" y="1847136"/>
              <a:ext cx="5293793" cy="1200329"/>
            </a:xfrm>
            <a:prstGeom prst="rect">
              <a:avLst/>
            </a:prstGeom>
            <a:noFill/>
          </p:spPr>
          <p:txBody>
            <a:bodyPr wrap="square" rtlCol="0">
              <a:spAutoFit/>
            </a:bodyPr>
            <a:lstStyle/>
            <a:p>
              <a:pPr marL="285750" indent="-285750">
                <a:buFont typeface="Wingdings" panose="05000000000000000000" pitchFamily="2" charset="2"/>
                <a:buChar char="q"/>
              </a:pPr>
              <a:r>
                <a:rPr lang="en-US" sz="1800"/>
                <a:t>Perception of SGBV</a:t>
              </a:r>
            </a:p>
            <a:p>
              <a:pPr marL="285750" indent="-285750">
                <a:buFont typeface="Wingdings" panose="05000000000000000000" pitchFamily="2" charset="2"/>
                <a:buChar char="q"/>
              </a:pPr>
              <a:r>
                <a:rPr lang="en-US" sz="1800"/>
                <a:t>Acceptance of Cattle Raiding</a:t>
              </a:r>
            </a:p>
            <a:p>
              <a:pPr marL="285750" indent="-285750">
                <a:buFont typeface="Wingdings" panose="05000000000000000000" pitchFamily="2" charset="2"/>
                <a:buChar char="q"/>
              </a:pPr>
              <a:r>
                <a:rPr lang="en-US" sz="1800"/>
                <a:t>Opinions of Educating Girls</a:t>
              </a:r>
            </a:p>
            <a:p>
              <a:pPr marL="285750" indent="-285750">
                <a:buFont typeface="Wingdings" panose="05000000000000000000" pitchFamily="2" charset="2"/>
                <a:buChar char="q"/>
              </a:pPr>
              <a:r>
                <a:rPr lang="en-US" sz="1800"/>
                <a:t>Early Marriage</a:t>
              </a:r>
              <a:endParaRPr lang="en-US"/>
            </a:p>
          </p:txBody>
        </p:sp>
        <p:grpSp>
          <p:nvGrpSpPr>
            <p:cNvPr id="20" name="Group 19">
              <a:extLst>
                <a:ext uri="{FF2B5EF4-FFF2-40B4-BE49-F238E27FC236}">
                  <a16:creationId xmlns:a16="http://schemas.microsoft.com/office/drawing/2014/main" id="{0B07B30A-8DA4-4DF0-BF4B-525CF73CE120}"/>
                </a:ext>
              </a:extLst>
            </p:cNvPr>
            <p:cNvGrpSpPr/>
            <p:nvPr/>
          </p:nvGrpSpPr>
          <p:grpSpPr>
            <a:xfrm>
              <a:off x="3583171" y="1007158"/>
              <a:ext cx="2729961" cy="2481108"/>
              <a:chOff x="2418846" y="834972"/>
              <a:chExt cx="4015985" cy="3984613"/>
            </a:xfrm>
          </p:grpSpPr>
          <p:grpSp>
            <p:nvGrpSpPr>
              <p:cNvPr id="8" name="Group 7">
                <a:extLst>
                  <a:ext uri="{FF2B5EF4-FFF2-40B4-BE49-F238E27FC236}">
                    <a16:creationId xmlns:a16="http://schemas.microsoft.com/office/drawing/2014/main" id="{CBCBE1DA-14C2-4C01-8BC1-60D0EF3B068D}"/>
                  </a:ext>
                </a:extLst>
              </p:cNvPr>
              <p:cNvGrpSpPr/>
              <p:nvPr/>
            </p:nvGrpSpPr>
            <p:grpSpPr>
              <a:xfrm>
                <a:off x="2418846" y="1378530"/>
                <a:ext cx="4015985" cy="3441055"/>
                <a:chOff x="2057591" y="1149532"/>
                <a:chExt cx="3907160" cy="3315735"/>
              </a:xfrm>
            </p:grpSpPr>
            <p:sp>
              <p:nvSpPr>
                <p:cNvPr id="9" name="Flowchart: Connector 8">
                  <a:extLst>
                    <a:ext uri="{FF2B5EF4-FFF2-40B4-BE49-F238E27FC236}">
                      <a16:creationId xmlns:a16="http://schemas.microsoft.com/office/drawing/2014/main" id="{FCC80434-FAFF-4057-8BDA-408BF81B1F97}"/>
                    </a:ext>
                  </a:extLst>
                </p:cNvPr>
                <p:cNvSpPr/>
                <p:nvPr/>
              </p:nvSpPr>
              <p:spPr>
                <a:xfrm>
                  <a:off x="2310628" y="1149532"/>
                  <a:ext cx="3214183" cy="3315735"/>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FF07ADE-BF65-41DD-A8FF-9616B164C45A}"/>
                    </a:ext>
                  </a:extLst>
                </p:cNvPr>
                <p:cNvPicPr>
                  <a:picLocks noChangeAspect="1"/>
                </p:cNvPicPr>
                <p:nvPr/>
              </p:nvPicPr>
              <p:blipFill>
                <a:blip r:embed="rId3">
                  <a:duotone>
                    <a:schemeClr val="accent5">
                      <a:shade val="45000"/>
                      <a:satMod val="135000"/>
                    </a:schemeClr>
                    <a:prstClr val="white"/>
                  </a:duotone>
                </a:blip>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A0C9FF94-BF57-41C1-B2AC-B592578033F5}"/>
                    </a:ext>
                  </a:extLst>
                </p:cNvPr>
                <p:cNvPicPr>
                  <a:picLocks noChangeAspect="1"/>
                </p:cNvPicPr>
                <p:nvPr/>
              </p:nvPicPr>
              <p:blipFill>
                <a:blip r:embed="rId4">
                  <a:duotone>
                    <a:schemeClr val="accent5">
                      <a:shade val="45000"/>
                      <a:satMod val="135000"/>
                    </a:schemeClr>
                    <a:prstClr val="white"/>
                  </a:duotone>
                </a:blip>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FFBB1265-4862-4D33-9442-4F22A80E4038}"/>
                    </a:ext>
                  </a:extLst>
                </p:cNvPr>
                <p:cNvPicPr>
                  <a:picLocks noChangeAspect="1"/>
                </p:cNvPicPr>
                <p:nvPr/>
              </p:nvPicPr>
              <p:blipFill>
                <a:blip r:embed="rId5">
                  <a:duotone>
                    <a:schemeClr val="accent5">
                      <a:shade val="45000"/>
                      <a:satMod val="135000"/>
                    </a:schemeClr>
                    <a:prstClr val="white"/>
                  </a:duotone>
                </a:blip>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EAE37B8D-70BE-4F40-8277-0FE933585974}"/>
                    </a:ext>
                  </a:extLst>
                </p:cNvPr>
                <p:cNvPicPr>
                  <a:picLocks noChangeAspect="1"/>
                </p:cNvPicPr>
                <p:nvPr/>
              </p:nvPicPr>
              <p:blipFill>
                <a:blip r:embed="rId6"/>
                <a:stretch>
                  <a:fillRect/>
                </a:stretch>
              </p:blipFill>
              <p:spPr>
                <a:xfrm>
                  <a:off x="2057591" y="1809106"/>
                  <a:ext cx="1212893" cy="1045276"/>
                </a:xfrm>
                <a:prstGeom prst="rect">
                  <a:avLst/>
                </a:prstGeom>
              </p:spPr>
            </p:pic>
          </p:grpSp>
          <p:pic>
            <p:nvPicPr>
              <p:cNvPr id="19" name="Picture 18" descr="Icon&#10;&#10;Description automatically generated">
                <a:extLst>
                  <a:ext uri="{FF2B5EF4-FFF2-40B4-BE49-F238E27FC236}">
                    <a16:creationId xmlns:a16="http://schemas.microsoft.com/office/drawing/2014/main" id="{4E3D647F-C171-4E71-A2A2-188DD2808AFF}"/>
                  </a:ext>
                </a:extLst>
              </p:cNvPr>
              <p:cNvPicPr>
                <a:picLocks noChangeAspect="1"/>
              </p:cNvPicPr>
              <p:nvPr/>
            </p:nvPicPr>
            <p:blipFill>
              <a:blip r:embed="rId7">
                <a:duotone>
                  <a:schemeClr val="accent5">
                    <a:shade val="45000"/>
                    <a:satMod val="135000"/>
                  </a:schemeClr>
                  <a:prstClr val="white"/>
                </a:duotone>
              </a:blip>
              <a:stretch>
                <a:fillRect/>
              </a:stretch>
            </p:blipFill>
            <p:spPr>
              <a:xfrm>
                <a:off x="3812201" y="834972"/>
                <a:ext cx="1121970" cy="1330965"/>
              </a:xfrm>
              <a:prstGeom prst="rect">
                <a:avLst/>
              </a:prstGeom>
            </p:spPr>
          </p:pic>
        </p:grpSp>
      </p:grpSp>
      <p:sp>
        <p:nvSpPr>
          <p:cNvPr id="31" name="TextBox 30">
            <a:extLst>
              <a:ext uri="{FF2B5EF4-FFF2-40B4-BE49-F238E27FC236}">
                <a16:creationId xmlns:a16="http://schemas.microsoft.com/office/drawing/2014/main" id="{405BD51A-C20A-44FE-B32E-540073253468}"/>
              </a:ext>
            </a:extLst>
          </p:cNvPr>
          <p:cNvSpPr txBox="1"/>
          <p:nvPr/>
        </p:nvSpPr>
        <p:spPr>
          <a:xfrm>
            <a:off x="3429005" y="387709"/>
            <a:ext cx="4572000" cy="646331"/>
          </a:xfrm>
          <a:prstGeom prst="rect">
            <a:avLst/>
          </a:prstGeom>
          <a:noFill/>
        </p:spPr>
        <p:txBody>
          <a:bodyPr wrap="square">
            <a:spAutoFit/>
          </a:bodyPr>
          <a:lstStyle/>
          <a:p>
            <a:pPr algn="ctr"/>
            <a:r>
              <a:rPr lang="en-US" sz="3600" b="1">
                <a:solidFill>
                  <a:schemeClr val="bg2"/>
                </a:solidFill>
              </a:rPr>
              <a:t>SOCIAL NORMS</a:t>
            </a:r>
            <a:endParaRPr lang="en-US" sz="3600">
              <a:solidFill>
                <a:schemeClr val="bg2"/>
              </a:solidFill>
            </a:endParaRPr>
          </a:p>
        </p:txBody>
      </p:sp>
      <p:sp>
        <p:nvSpPr>
          <p:cNvPr id="32" name="Callout: Line with Accent Bar 31">
            <a:extLst>
              <a:ext uri="{FF2B5EF4-FFF2-40B4-BE49-F238E27FC236}">
                <a16:creationId xmlns:a16="http://schemas.microsoft.com/office/drawing/2014/main" id="{80725951-AF08-4317-8094-E1A47897DFE9}"/>
              </a:ext>
            </a:extLst>
          </p:cNvPr>
          <p:cNvSpPr/>
          <p:nvPr/>
        </p:nvSpPr>
        <p:spPr>
          <a:xfrm>
            <a:off x="6275186" y="2520291"/>
            <a:ext cx="2601743" cy="506899"/>
          </a:xfrm>
          <a:prstGeom prst="accentCallout1">
            <a:avLst>
              <a:gd name="adj1" fmla="val 18750"/>
              <a:gd name="adj2" fmla="val -8333"/>
              <a:gd name="adj3" fmla="val 88633"/>
              <a:gd name="adj4" fmla="val -36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Century" panose="02040604050505020304" pitchFamily="18" charset="0"/>
              </a:rPr>
              <a:t>Key Takeaways</a:t>
            </a:r>
          </a:p>
        </p:txBody>
      </p:sp>
    </p:spTree>
    <p:extLst>
      <p:ext uri="{BB962C8B-B14F-4D97-AF65-F5344CB8AC3E}">
        <p14:creationId xmlns:p14="http://schemas.microsoft.com/office/powerpoint/2010/main" val="723344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405BD51A-C20A-44FE-B32E-540073253468}"/>
              </a:ext>
            </a:extLst>
          </p:cNvPr>
          <p:cNvSpPr txBox="1"/>
          <p:nvPr/>
        </p:nvSpPr>
        <p:spPr>
          <a:xfrm>
            <a:off x="192338" y="229426"/>
            <a:ext cx="8773977" cy="707886"/>
          </a:xfrm>
          <a:prstGeom prst="rect">
            <a:avLst/>
          </a:prstGeom>
          <a:solidFill>
            <a:schemeClr val="bg1">
              <a:lumMod val="95000"/>
            </a:schemeClr>
          </a:solidFill>
        </p:spPr>
        <p:txBody>
          <a:bodyPr wrap="square">
            <a:spAutoFit/>
          </a:bodyPr>
          <a:lstStyle/>
          <a:p>
            <a:pPr marL="169863"/>
            <a:r>
              <a:rPr lang="en-US" sz="4000" b="1" dirty="0">
                <a:solidFill>
                  <a:schemeClr val="bg2"/>
                </a:solidFill>
              </a:rPr>
              <a:t>RESILIENCE</a:t>
            </a:r>
            <a:endParaRPr lang="en-US" sz="4000" dirty="0">
              <a:solidFill>
                <a:schemeClr val="bg2"/>
              </a:solidFill>
            </a:endParaRPr>
          </a:p>
        </p:txBody>
      </p:sp>
      <p:grpSp>
        <p:nvGrpSpPr>
          <p:cNvPr id="18" name="Group 17">
            <a:extLst>
              <a:ext uri="{FF2B5EF4-FFF2-40B4-BE49-F238E27FC236}">
                <a16:creationId xmlns:a16="http://schemas.microsoft.com/office/drawing/2014/main" id="{6488AE7D-8258-4067-B683-87E5A44407B8}"/>
              </a:ext>
            </a:extLst>
          </p:cNvPr>
          <p:cNvGrpSpPr/>
          <p:nvPr/>
        </p:nvGrpSpPr>
        <p:grpSpPr>
          <a:xfrm>
            <a:off x="7410891" y="229426"/>
            <a:ext cx="1555422" cy="1576190"/>
            <a:chOff x="2418844" y="834972"/>
            <a:chExt cx="4015985" cy="3984613"/>
          </a:xfrm>
        </p:grpSpPr>
        <p:grpSp>
          <p:nvGrpSpPr>
            <p:cNvPr id="21" name="Group 20">
              <a:extLst>
                <a:ext uri="{FF2B5EF4-FFF2-40B4-BE49-F238E27FC236}">
                  <a16:creationId xmlns:a16="http://schemas.microsoft.com/office/drawing/2014/main" id="{0E0019C2-C1F1-4118-B5A6-862E2FE1642A}"/>
                </a:ext>
              </a:extLst>
            </p:cNvPr>
            <p:cNvGrpSpPr/>
            <p:nvPr/>
          </p:nvGrpSpPr>
          <p:grpSpPr>
            <a:xfrm>
              <a:off x="2418844" y="1378530"/>
              <a:ext cx="4015985" cy="3441055"/>
              <a:chOff x="2057591" y="1149532"/>
              <a:chExt cx="3907160" cy="3315735"/>
            </a:xfrm>
          </p:grpSpPr>
          <p:sp>
            <p:nvSpPr>
              <p:cNvPr id="23" name="Flowchart: Connector 22">
                <a:extLst>
                  <a:ext uri="{FF2B5EF4-FFF2-40B4-BE49-F238E27FC236}">
                    <a16:creationId xmlns:a16="http://schemas.microsoft.com/office/drawing/2014/main" id="{0B022A7D-8A1F-4855-ABB0-B0DEF59DCE8F}"/>
                  </a:ext>
                </a:extLst>
              </p:cNvPr>
              <p:cNvSpPr/>
              <p:nvPr/>
            </p:nvSpPr>
            <p:spPr>
              <a:xfrm>
                <a:off x="2310628" y="1149532"/>
                <a:ext cx="3214183" cy="3315735"/>
              </a:xfrm>
              <a:prstGeom prst="flowChartConnector">
                <a:avLst/>
              </a:prstGeom>
              <a:noFill/>
              <a:ln>
                <a:solidFill>
                  <a:schemeClr val="accent3">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4" name="Picture 23">
                <a:extLst>
                  <a:ext uri="{FF2B5EF4-FFF2-40B4-BE49-F238E27FC236}">
                    <a16:creationId xmlns:a16="http://schemas.microsoft.com/office/drawing/2014/main" id="{CCB2AAB8-B70F-4557-8AF5-4B59C93A0020}"/>
                  </a:ext>
                </a:extLst>
              </p:cNvPr>
              <p:cNvPicPr>
                <a:picLocks noChangeAspect="1"/>
              </p:cNvPicPr>
              <p:nvPr/>
            </p:nvPicPr>
            <p:blipFill>
              <a:blip r:embed="rId3"/>
              <a:stretch>
                <a:fillRect/>
              </a:stretch>
            </p:blipFill>
            <p:spPr>
              <a:xfrm>
                <a:off x="4649723" y="1387767"/>
                <a:ext cx="1315028" cy="1419633"/>
              </a:xfrm>
              <a:prstGeom prst="rect">
                <a:avLst/>
              </a:prstGeom>
            </p:spPr>
          </p:pic>
          <p:pic>
            <p:nvPicPr>
              <p:cNvPr id="25" name="Picture 24">
                <a:extLst>
                  <a:ext uri="{FF2B5EF4-FFF2-40B4-BE49-F238E27FC236}">
                    <a16:creationId xmlns:a16="http://schemas.microsoft.com/office/drawing/2014/main" id="{43695BDC-84BD-4627-BFFC-877CB1740C0B}"/>
                  </a:ext>
                </a:extLst>
              </p:cNvPr>
              <p:cNvPicPr>
                <a:picLocks noChangeAspect="1"/>
              </p:cNvPicPr>
              <p:nvPr/>
            </p:nvPicPr>
            <p:blipFill>
              <a:blip r:embed="rId4"/>
              <a:stretch>
                <a:fillRect/>
              </a:stretch>
            </p:blipFill>
            <p:spPr>
              <a:xfrm>
                <a:off x="2190950" y="3097526"/>
                <a:ext cx="1491148" cy="1108713"/>
              </a:xfrm>
              <a:prstGeom prst="rect">
                <a:avLst/>
              </a:prstGeom>
            </p:spPr>
          </p:pic>
          <p:pic>
            <p:nvPicPr>
              <p:cNvPr id="28" name="Picture 27">
                <a:extLst>
                  <a:ext uri="{FF2B5EF4-FFF2-40B4-BE49-F238E27FC236}">
                    <a16:creationId xmlns:a16="http://schemas.microsoft.com/office/drawing/2014/main" id="{848CEB2D-0D2D-458B-896E-A7177896ADBA}"/>
                  </a:ext>
                </a:extLst>
              </p:cNvPr>
              <p:cNvPicPr>
                <a:picLocks noChangeAspect="1"/>
              </p:cNvPicPr>
              <p:nvPr/>
            </p:nvPicPr>
            <p:blipFill>
              <a:blip r:embed="rId5"/>
              <a:stretch>
                <a:fillRect/>
              </a:stretch>
            </p:blipFill>
            <p:spPr>
              <a:xfrm>
                <a:off x="4065106" y="3097526"/>
                <a:ext cx="1588252" cy="1102760"/>
              </a:xfrm>
              <a:prstGeom prst="rect">
                <a:avLst/>
              </a:prstGeom>
            </p:spPr>
          </p:pic>
          <p:pic>
            <p:nvPicPr>
              <p:cNvPr id="30" name="Picture 29">
                <a:extLst>
                  <a:ext uri="{FF2B5EF4-FFF2-40B4-BE49-F238E27FC236}">
                    <a16:creationId xmlns:a16="http://schemas.microsoft.com/office/drawing/2014/main" id="{0AB509F7-FD75-4356-8CB4-1D952251D1B6}"/>
                  </a:ext>
                </a:extLst>
              </p:cNvPr>
              <p:cNvPicPr>
                <a:picLocks noChangeAspect="1"/>
              </p:cNvPicPr>
              <p:nvPr/>
            </p:nvPicPr>
            <p:blipFill>
              <a:blip r:embed="rId6"/>
              <a:stretch>
                <a:fillRect/>
              </a:stretch>
            </p:blipFill>
            <p:spPr>
              <a:xfrm>
                <a:off x="2057591" y="1809106"/>
                <a:ext cx="1212893" cy="1045276"/>
              </a:xfrm>
              <a:prstGeom prst="rect">
                <a:avLst/>
              </a:prstGeom>
            </p:spPr>
          </p:pic>
        </p:grpSp>
        <p:pic>
          <p:nvPicPr>
            <p:cNvPr id="22" name="Picture 21" descr="Icon&#10;&#10;Description automatically generated">
              <a:extLst>
                <a:ext uri="{FF2B5EF4-FFF2-40B4-BE49-F238E27FC236}">
                  <a16:creationId xmlns:a16="http://schemas.microsoft.com/office/drawing/2014/main" id="{09E4AD6D-26D6-470E-9CC5-0B0ED2958216}"/>
                </a:ext>
              </a:extLst>
            </p:cNvPr>
            <p:cNvPicPr>
              <a:picLocks noChangeAspect="1"/>
            </p:cNvPicPr>
            <p:nvPr/>
          </p:nvPicPr>
          <p:blipFill>
            <a:blip r:embed="rId7"/>
            <a:stretch>
              <a:fillRect/>
            </a:stretch>
          </p:blipFill>
          <p:spPr>
            <a:xfrm>
              <a:off x="3812201" y="834972"/>
              <a:ext cx="1121970" cy="1330965"/>
            </a:xfrm>
            <a:prstGeom prst="rect">
              <a:avLst/>
            </a:prstGeom>
          </p:spPr>
        </p:pic>
      </p:grpSp>
      <p:sp>
        <p:nvSpPr>
          <p:cNvPr id="27" name="Rectangle: Rounded Corners 26">
            <a:extLst>
              <a:ext uri="{FF2B5EF4-FFF2-40B4-BE49-F238E27FC236}">
                <a16:creationId xmlns:a16="http://schemas.microsoft.com/office/drawing/2014/main" id="{B15A6046-5A65-4772-84CE-E631D6B0DEDD}"/>
              </a:ext>
            </a:extLst>
          </p:cNvPr>
          <p:cNvSpPr/>
          <p:nvPr/>
        </p:nvSpPr>
        <p:spPr>
          <a:xfrm rot="5400000">
            <a:off x="4661434" y="46760"/>
            <a:ext cx="561771" cy="27183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i="1" dirty="0">
                <a:solidFill>
                  <a:schemeClr val="accent2">
                    <a:lumMod val="75000"/>
                  </a:schemeClr>
                </a:solidFill>
              </a:rPr>
              <a:t>COPING STRATEGIES</a:t>
            </a:r>
          </a:p>
        </p:txBody>
      </p:sp>
      <p:sp>
        <p:nvSpPr>
          <p:cNvPr id="35" name="Rectangle 34">
            <a:extLst>
              <a:ext uri="{FF2B5EF4-FFF2-40B4-BE49-F238E27FC236}">
                <a16:creationId xmlns:a16="http://schemas.microsoft.com/office/drawing/2014/main" id="{AECBA2D5-181A-42A1-8953-5ED4ED1AE1C1}"/>
              </a:ext>
            </a:extLst>
          </p:cNvPr>
          <p:cNvSpPr/>
          <p:nvPr/>
        </p:nvSpPr>
        <p:spPr>
          <a:xfrm>
            <a:off x="6840988" y="2406358"/>
            <a:ext cx="1883397" cy="157619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RESILIENCE OUTCOMES </a:t>
            </a:r>
            <a:r>
              <a:rPr lang="en-US" sz="1600">
                <a:solidFill>
                  <a:schemeClr val="bg1"/>
                </a:solidFill>
              </a:rPr>
              <a:t>(Ability to recover, food insecurity)</a:t>
            </a:r>
          </a:p>
        </p:txBody>
      </p:sp>
      <p:grpSp>
        <p:nvGrpSpPr>
          <p:cNvPr id="11" name="Group 10">
            <a:extLst>
              <a:ext uri="{FF2B5EF4-FFF2-40B4-BE49-F238E27FC236}">
                <a16:creationId xmlns:a16="http://schemas.microsoft.com/office/drawing/2014/main" id="{3657DAB8-DA8A-4F6D-AFBE-34F1907113D7}"/>
              </a:ext>
            </a:extLst>
          </p:cNvPr>
          <p:cNvGrpSpPr/>
          <p:nvPr/>
        </p:nvGrpSpPr>
        <p:grpSpPr>
          <a:xfrm>
            <a:off x="325916" y="1696836"/>
            <a:ext cx="2816163" cy="2968616"/>
            <a:chOff x="305155" y="1819153"/>
            <a:chExt cx="2816163" cy="2968616"/>
          </a:xfrm>
        </p:grpSpPr>
        <p:sp>
          <p:nvSpPr>
            <p:cNvPr id="43" name="Rectangle 42">
              <a:extLst>
                <a:ext uri="{FF2B5EF4-FFF2-40B4-BE49-F238E27FC236}">
                  <a16:creationId xmlns:a16="http://schemas.microsoft.com/office/drawing/2014/main" id="{8DDE2AF9-466E-4FDB-8068-23A74842AD8F}"/>
                </a:ext>
              </a:extLst>
            </p:cNvPr>
            <p:cNvSpPr/>
            <p:nvPr/>
          </p:nvSpPr>
          <p:spPr>
            <a:xfrm>
              <a:off x="305155" y="1862944"/>
              <a:ext cx="2682081" cy="2924825"/>
            </a:xfrm>
            <a:prstGeom prst="rect">
              <a:avLst/>
            </a:prstGeom>
            <a:solidFill>
              <a:srgbClr val="F3FA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A66C029B-35AE-4A08-8332-501F938C3EA5}"/>
                </a:ext>
              </a:extLst>
            </p:cNvPr>
            <p:cNvSpPr/>
            <p:nvPr/>
          </p:nvSpPr>
          <p:spPr>
            <a:xfrm>
              <a:off x="419414" y="2202837"/>
              <a:ext cx="1525960" cy="5617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65000"/>
                      <a:lumOff val="35000"/>
                    </a:schemeClr>
                  </a:solidFill>
                </a:rPr>
                <a:t>Shocks / Stresses</a:t>
              </a:r>
            </a:p>
          </p:txBody>
        </p:sp>
        <p:sp>
          <p:nvSpPr>
            <p:cNvPr id="26" name="Rectangle: Rounded Corners 25">
              <a:extLst>
                <a:ext uri="{FF2B5EF4-FFF2-40B4-BE49-F238E27FC236}">
                  <a16:creationId xmlns:a16="http://schemas.microsoft.com/office/drawing/2014/main" id="{F86E5E30-D110-44CC-99D0-3D0EF5BE9376}"/>
                </a:ext>
              </a:extLst>
            </p:cNvPr>
            <p:cNvSpPr/>
            <p:nvPr/>
          </p:nvSpPr>
          <p:spPr>
            <a:xfrm>
              <a:off x="438107" y="3574976"/>
              <a:ext cx="1809607" cy="5617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rPr>
                <a:t>Resilience Capacities</a:t>
              </a:r>
            </a:p>
          </p:txBody>
        </p:sp>
        <p:sp>
          <p:nvSpPr>
            <p:cNvPr id="45" name="Rectangle: Rounded Corners 44">
              <a:extLst>
                <a:ext uri="{FF2B5EF4-FFF2-40B4-BE49-F238E27FC236}">
                  <a16:creationId xmlns:a16="http://schemas.microsoft.com/office/drawing/2014/main" id="{99A4568D-81D5-44F9-A9CF-6A79A8239E94}"/>
                </a:ext>
              </a:extLst>
            </p:cNvPr>
            <p:cNvSpPr/>
            <p:nvPr/>
          </p:nvSpPr>
          <p:spPr>
            <a:xfrm>
              <a:off x="2235449" y="4085557"/>
              <a:ext cx="885869" cy="5617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rgbClr val="A7C6ED"/>
                  </a:solidFill>
                </a:rPr>
                <a:t>+</a:t>
              </a:r>
            </a:p>
          </p:txBody>
        </p:sp>
        <p:sp>
          <p:nvSpPr>
            <p:cNvPr id="46" name="Rectangle: Rounded Corners 45">
              <a:extLst>
                <a:ext uri="{FF2B5EF4-FFF2-40B4-BE49-F238E27FC236}">
                  <a16:creationId xmlns:a16="http://schemas.microsoft.com/office/drawing/2014/main" id="{E08A10E2-5D36-4988-A0A2-B688FFC149D7}"/>
                </a:ext>
              </a:extLst>
            </p:cNvPr>
            <p:cNvSpPr/>
            <p:nvPr/>
          </p:nvSpPr>
          <p:spPr>
            <a:xfrm>
              <a:off x="2194443" y="1819153"/>
              <a:ext cx="885869" cy="5617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rgbClr val="A7C6ED"/>
                  </a:solidFill>
                </a:rPr>
                <a:t>-</a:t>
              </a:r>
            </a:p>
          </p:txBody>
        </p:sp>
      </p:grpSp>
      <p:cxnSp>
        <p:nvCxnSpPr>
          <p:cNvPr id="14" name="Straight Arrow Connector 13">
            <a:extLst>
              <a:ext uri="{FF2B5EF4-FFF2-40B4-BE49-F238E27FC236}">
                <a16:creationId xmlns:a16="http://schemas.microsoft.com/office/drawing/2014/main" id="{691ADAC5-FC13-4041-8BF5-D8A67BAF8C42}"/>
              </a:ext>
            </a:extLst>
          </p:cNvPr>
          <p:cNvCxnSpPr>
            <a:cxnSpLocks/>
            <a:stCxn id="12" idx="3"/>
          </p:cNvCxnSpPr>
          <p:nvPr/>
        </p:nvCxnSpPr>
        <p:spPr>
          <a:xfrm>
            <a:off x="1966135" y="2361405"/>
            <a:ext cx="1254847" cy="672961"/>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6" name="Straight Arrow Connector 35">
            <a:extLst>
              <a:ext uri="{FF2B5EF4-FFF2-40B4-BE49-F238E27FC236}">
                <a16:creationId xmlns:a16="http://schemas.microsoft.com/office/drawing/2014/main" id="{49246693-CF98-458D-8B6E-159BBE1607FB}"/>
              </a:ext>
            </a:extLst>
          </p:cNvPr>
          <p:cNvCxnSpPr>
            <a:cxnSpLocks/>
          </p:cNvCxnSpPr>
          <p:nvPr/>
        </p:nvCxnSpPr>
        <p:spPr>
          <a:xfrm flipV="1">
            <a:off x="2160903" y="3312217"/>
            <a:ext cx="1035853" cy="421327"/>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9" name="Rectangle 28">
            <a:extLst>
              <a:ext uri="{FF2B5EF4-FFF2-40B4-BE49-F238E27FC236}">
                <a16:creationId xmlns:a16="http://schemas.microsoft.com/office/drawing/2014/main" id="{1EC46284-C86B-43B4-B432-B3C6CFCA988F}"/>
              </a:ext>
            </a:extLst>
          </p:cNvPr>
          <p:cNvSpPr/>
          <p:nvPr/>
        </p:nvSpPr>
        <p:spPr>
          <a:xfrm>
            <a:off x="3746422" y="1741007"/>
            <a:ext cx="2356141" cy="2924824"/>
          </a:xfrm>
          <a:prstGeom prst="rect">
            <a:avLst/>
          </a:prstGeom>
          <a:solidFill>
            <a:srgbClr val="FEF8F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600" b="1" dirty="0">
                <a:solidFill>
                  <a:schemeClr val="accent5">
                    <a:lumMod val="50000"/>
                  </a:schemeClr>
                </a:solidFill>
              </a:rPr>
              <a:t>Dietary Change</a:t>
            </a:r>
          </a:p>
          <a:p>
            <a:pPr marL="171450" indent="-171450">
              <a:buFont typeface="Arial" panose="020B0604020202020204" pitchFamily="34" charset="0"/>
              <a:buChar char="•"/>
            </a:pPr>
            <a:endParaRPr lang="en-US" sz="1600" b="1" dirty="0">
              <a:solidFill>
                <a:schemeClr val="accent5">
                  <a:lumMod val="50000"/>
                </a:schemeClr>
              </a:solidFill>
            </a:endParaRPr>
          </a:p>
          <a:p>
            <a:pPr marL="171450" indent="-171450">
              <a:buFont typeface="Arial" panose="020B0604020202020204" pitchFamily="34" charset="0"/>
              <a:buChar char="•"/>
            </a:pPr>
            <a:r>
              <a:rPr lang="en-US" sz="1600" b="1" dirty="0">
                <a:solidFill>
                  <a:schemeClr val="accent5">
                    <a:lumMod val="50000"/>
                  </a:schemeClr>
                </a:solidFill>
              </a:rPr>
              <a:t>Rationing Strategies</a:t>
            </a:r>
          </a:p>
          <a:p>
            <a:endParaRPr lang="en-US" sz="1600" b="1" dirty="0">
              <a:solidFill>
                <a:schemeClr val="accent5">
                  <a:lumMod val="50000"/>
                </a:schemeClr>
              </a:solidFill>
            </a:endParaRPr>
          </a:p>
          <a:p>
            <a:pPr marL="171450" indent="-171450">
              <a:buFont typeface="Arial" panose="020B0604020202020204" pitchFamily="34" charset="0"/>
              <a:buChar char="•"/>
            </a:pPr>
            <a:r>
              <a:rPr lang="en-US" sz="1600" b="1" dirty="0">
                <a:solidFill>
                  <a:schemeClr val="accent5">
                    <a:lumMod val="50000"/>
                  </a:schemeClr>
                </a:solidFill>
              </a:rPr>
              <a:t>Decrease Numbers of People</a:t>
            </a:r>
          </a:p>
          <a:p>
            <a:pPr marL="171450" indent="-171450">
              <a:buFont typeface="Arial" panose="020B0604020202020204" pitchFamily="34" charset="0"/>
              <a:buChar char="•"/>
            </a:pPr>
            <a:endParaRPr lang="en-US" sz="1600" b="1" dirty="0">
              <a:solidFill>
                <a:schemeClr val="accent5">
                  <a:lumMod val="50000"/>
                </a:schemeClr>
              </a:solidFill>
            </a:endParaRPr>
          </a:p>
          <a:p>
            <a:pPr marL="171450" indent="-171450">
              <a:buFont typeface="Arial" panose="020B0604020202020204" pitchFamily="34" charset="0"/>
              <a:buChar char="•"/>
            </a:pPr>
            <a:r>
              <a:rPr lang="en-US" sz="1600" b="1" dirty="0">
                <a:solidFill>
                  <a:schemeClr val="accent5">
                    <a:lumMod val="50000"/>
                  </a:schemeClr>
                </a:solidFill>
              </a:rPr>
              <a:t>Sale of productive assets</a:t>
            </a:r>
          </a:p>
          <a:p>
            <a:pPr marL="171450" indent="-171450">
              <a:buFont typeface="Arial" panose="020B0604020202020204" pitchFamily="34" charset="0"/>
              <a:buChar char="•"/>
            </a:pPr>
            <a:endParaRPr lang="en-US" sz="1600" b="1" dirty="0">
              <a:solidFill>
                <a:schemeClr val="accent5">
                  <a:lumMod val="50000"/>
                </a:schemeClr>
              </a:solidFill>
            </a:endParaRPr>
          </a:p>
        </p:txBody>
      </p:sp>
      <p:cxnSp>
        <p:nvCxnSpPr>
          <p:cNvPr id="33" name="Straight Arrow Connector 32">
            <a:extLst>
              <a:ext uri="{FF2B5EF4-FFF2-40B4-BE49-F238E27FC236}">
                <a16:creationId xmlns:a16="http://schemas.microsoft.com/office/drawing/2014/main" id="{C424D010-C4DA-4711-9B78-A6263862FC05}"/>
              </a:ext>
            </a:extLst>
          </p:cNvPr>
          <p:cNvCxnSpPr>
            <a:cxnSpLocks/>
            <a:stCxn id="29" idx="3"/>
          </p:cNvCxnSpPr>
          <p:nvPr/>
        </p:nvCxnSpPr>
        <p:spPr>
          <a:xfrm>
            <a:off x="6102563" y="3203419"/>
            <a:ext cx="49079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47717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D3A0DC-6F91-4E43-A4AC-3D1697D780BD}"/>
              </a:ext>
            </a:extLst>
          </p:cNvPr>
          <p:cNvSpPr>
            <a:spLocks noGrp="1"/>
          </p:cNvSpPr>
          <p:nvPr>
            <p:ph sz="half" idx="1"/>
          </p:nvPr>
        </p:nvSpPr>
        <p:spPr>
          <a:xfrm>
            <a:off x="529389" y="3094646"/>
            <a:ext cx="7591927" cy="1577964"/>
          </a:xfrm>
        </p:spPr>
        <p:txBody>
          <a:bodyPr>
            <a:normAutofit/>
          </a:bodyPr>
          <a:lstStyle/>
          <a:p>
            <a:endParaRPr lang="en-US"/>
          </a:p>
          <a:p>
            <a:endParaRPr lang="en-US"/>
          </a:p>
        </p:txBody>
      </p:sp>
      <p:sp>
        <p:nvSpPr>
          <p:cNvPr id="3" name="Date Placeholder 2">
            <a:extLst>
              <a:ext uri="{FF2B5EF4-FFF2-40B4-BE49-F238E27FC236}">
                <a16:creationId xmlns:a16="http://schemas.microsoft.com/office/drawing/2014/main" id="{EA8D71F1-B3C9-4BED-9138-A7BF935059F5}"/>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F81DE14C-D51A-4572-B379-AB3F15C7F9F3}"/>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8BDCFFB0-3B80-45F6-9FD4-BB89CB3B01F7}"/>
              </a:ext>
            </a:extLst>
          </p:cNvPr>
          <p:cNvSpPr>
            <a:spLocks noGrp="1"/>
          </p:cNvSpPr>
          <p:nvPr>
            <p:ph type="sldNum" sz="quarter" idx="12"/>
          </p:nvPr>
        </p:nvSpPr>
        <p:spPr/>
        <p:txBody>
          <a:bodyPr/>
          <a:lstStyle/>
          <a:p>
            <a:fld id="{42782948-4DBE-204D-AB9E-B65E067054AE}" type="slidenum">
              <a:rPr lang="en-US" smtClean="0"/>
              <a:pPr/>
              <a:t>27</a:t>
            </a:fld>
            <a:endParaRPr lang="en-US"/>
          </a:p>
        </p:txBody>
      </p:sp>
      <p:sp>
        <p:nvSpPr>
          <p:cNvPr id="6" name="Title 5">
            <a:extLst>
              <a:ext uri="{FF2B5EF4-FFF2-40B4-BE49-F238E27FC236}">
                <a16:creationId xmlns:a16="http://schemas.microsoft.com/office/drawing/2014/main" id="{F9BDB1C8-DA16-4DB2-B0A6-A70ABFAC92E4}"/>
              </a:ext>
            </a:extLst>
          </p:cNvPr>
          <p:cNvSpPr>
            <a:spLocks noGrp="1"/>
          </p:cNvSpPr>
          <p:nvPr>
            <p:ph type="title"/>
          </p:nvPr>
        </p:nvSpPr>
        <p:spPr>
          <a:xfrm>
            <a:off x="152400" y="150962"/>
            <a:ext cx="8839200" cy="830997"/>
          </a:xfrm>
          <a:solidFill>
            <a:srgbClr val="FFFFFF"/>
          </a:solidFill>
        </p:spPr>
        <p:txBody>
          <a:bodyPr/>
          <a:lstStyle/>
          <a:p>
            <a:r>
              <a:rPr lang="en-US" b="1"/>
              <a:t>RESILIENCE</a:t>
            </a:r>
            <a:br>
              <a:rPr lang="en-US" b="1"/>
            </a:br>
            <a:r>
              <a:rPr lang="en-US" b="1"/>
              <a:t>Absorptive resilience capacity</a:t>
            </a:r>
          </a:p>
        </p:txBody>
      </p:sp>
      <p:graphicFrame>
        <p:nvGraphicFramePr>
          <p:cNvPr id="7" name="Table 7">
            <a:extLst>
              <a:ext uri="{FF2B5EF4-FFF2-40B4-BE49-F238E27FC236}">
                <a16:creationId xmlns:a16="http://schemas.microsoft.com/office/drawing/2014/main" id="{48916CE0-9E51-4509-9783-164D65677093}"/>
              </a:ext>
            </a:extLst>
          </p:cNvPr>
          <p:cNvGraphicFramePr>
            <a:graphicFrameLocks noGrp="1"/>
          </p:cNvGraphicFramePr>
          <p:nvPr>
            <p:extLst>
              <p:ext uri="{D42A27DB-BD31-4B8C-83A1-F6EECF244321}">
                <p14:modId xmlns:p14="http://schemas.microsoft.com/office/powerpoint/2010/main" val="3847595838"/>
              </p:ext>
            </p:extLst>
          </p:nvPr>
        </p:nvGraphicFramePr>
        <p:xfrm>
          <a:off x="320847" y="1494811"/>
          <a:ext cx="8462211" cy="2966720"/>
        </p:xfrm>
        <a:graphic>
          <a:graphicData uri="http://schemas.openxmlformats.org/drawingml/2006/table">
            <a:tbl>
              <a:tblPr firstRow="1" bandRow="1">
                <a:tableStyleId>{5C22544A-7EE6-4342-B048-85BDC9FD1C3A}</a:tableStyleId>
              </a:tblPr>
              <a:tblGrid>
                <a:gridCol w="3546334">
                  <a:extLst>
                    <a:ext uri="{9D8B030D-6E8A-4147-A177-3AD203B41FA5}">
                      <a16:colId xmlns:a16="http://schemas.microsoft.com/office/drawing/2014/main" val="1124342540"/>
                    </a:ext>
                  </a:extLst>
                </a:gridCol>
                <a:gridCol w="3123171">
                  <a:extLst>
                    <a:ext uri="{9D8B030D-6E8A-4147-A177-3AD203B41FA5}">
                      <a16:colId xmlns:a16="http://schemas.microsoft.com/office/drawing/2014/main" val="4278131530"/>
                    </a:ext>
                  </a:extLst>
                </a:gridCol>
                <a:gridCol w="1792706">
                  <a:extLst>
                    <a:ext uri="{9D8B030D-6E8A-4147-A177-3AD203B41FA5}">
                      <a16:colId xmlns:a16="http://schemas.microsoft.com/office/drawing/2014/main" val="159112686"/>
                    </a:ext>
                  </a:extLst>
                </a:gridCol>
              </a:tblGrid>
              <a:tr h="370840">
                <a:tc>
                  <a:txBody>
                    <a:bodyPr/>
                    <a:lstStyle/>
                    <a:p>
                      <a:pPr algn="ctr"/>
                      <a:r>
                        <a:rPr lang="en-US"/>
                        <a:t>Absorptive</a:t>
                      </a:r>
                    </a:p>
                  </a:txBody>
                  <a:tcPr/>
                </a:tc>
                <a:tc>
                  <a:txBody>
                    <a:bodyPr/>
                    <a:lstStyle/>
                    <a:p>
                      <a:pPr algn="ctr"/>
                      <a:r>
                        <a:rPr lang="en-US"/>
                        <a:t>Survey item(s)</a:t>
                      </a:r>
                    </a:p>
                  </a:txBody>
                  <a:tcPr/>
                </a:tc>
                <a:tc>
                  <a:txBody>
                    <a:bodyPr/>
                    <a:lstStyle/>
                    <a:p>
                      <a:pPr algn="ctr"/>
                      <a:r>
                        <a:rPr lang="en-US"/>
                        <a:t>Value</a:t>
                      </a:r>
                    </a:p>
                  </a:txBody>
                  <a:tcPr/>
                </a:tc>
                <a:extLst>
                  <a:ext uri="{0D108BD9-81ED-4DB2-BD59-A6C34878D82A}">
                    <a16:rowId xmlns:a16="http://schemas.microsoft.com/office/drawing/2014/main" val="1318355199"/>
                  </a:ext>
                </a:extLst>
              </a:tr>
              <a:tr h="370840">
                <a:tc>
                  <a:txBody>
                    <a:bodyPr/>
                    <a:lstStyle/>
                    <a:p>
                      <a:r>
                        <a:rPr lang="en-US"/>
                        <a:t>Availability of informal safety nets</a:t>
                      </a:r>
                    </a:p>
                  </a:txBody>
                  <a:tcPr/>
                </a:tc>
                <a:tc>
                  <a:txBody>
                    <a:bodyPr/>
                    <a:lstStyle/>
                    <a:p>
                      <a:r>
                        <a:rPr lang="en-US"/>
                        <a:t>Group membership </a:t>
                      </a:r>
                    </a:p>
                  </a:txBody>
                  <a:tcPr/>
                </a:tc>
                <a:tc>
                  <a:txBody>
                    <a:bodyPr/>
                    <a:lstStyle/>
                    <a:p>
                      <a:pPr algn="ctr"/>
                      <a:r>
                        <a:rPr lang="en-US"/>
                        <a:t>35.2</a:t>
                      </a:r>
                    </a:p>
                  </a:txBody>
                  <a:tcPr/>
                </a:tc>
                <a:extLst>
                  <a:ext uri="{0D108BD9-81ED-4DB2-BD59-A6C34878D82A}">
                    <a16:rowId xmlns:a16="http://schemas.microsoft.com/office/drawing/2014/main" val="2065272948"/>
                  </a:ext>
                </a:extLst>
              </a:tr>
              <a:tr h="370840">
                <a:tc>
                  <a:txBody>
                    <a:bodyPr/>
                    <a:lstStyle/>
                    <a:p>
                      <a:r>
                        <a:rPr lang="en-US"/>
                        <a:t>Bonding social capital</a:t>
                      </a:r>
                    </a:p>
                  </a:txBody>
                  <a:tcPr/>
                </a:tc>
                <a:tc>
                  <a:txBody>
                    <a:bodyPr/>
                    <a:lstStyle/>
                    <a:p>
                      <a:r>
                        <a:rPr lang="en-US"/>
                        <a:t>Mutual aid within community</a:t>
                      </a:r>
                    </a:p>
                  </a:txBody>
                  <a:tcPr/>
                </a:tc>
                <a:tc>
                  <a:txBody>
                    <a:bodyPr/>
                    <a:lstStyle/>
                    <a:p>
                      <a:pPr algn="ctr"/>
                      <a:r>
                        <a:rPr lang="en-US"/>
                        <a:t>43.3</a:t>
                      </a:r>
                    </a:p>
                  </a:txBody>
                  <a:tcPr/>
                </a:tc>
                <a:extLst>
                  <a:ext uri="{0D108BD9-81ED-4DB2-BD59-A6C34878D82A}">
                    <a16:rowId xmlns:a16="http://schemas.microsoft.com/office/drawing/2014/main" val="249619409"/>
                  </a:ext>
                </a:extLst>
              </a:tr>
              <a:tr h="370840">
                <a:tc>
                  <a:txBody>
                    <a:bodyPr/>
                    <a:lstStyle/>
                    <a:p>
                      <a:r>
                        <a:rPr lang="en-US"/>
                        <a:t>Access to remittances</a:t>
                      </a:r>
                    </a:p>
                  </a:txBody>
                  <a:tcPr/>
                </a:tc>
                <a:tc>
                  <a:txBody>
                    <a:bodyPr/>
                    <a:lstStyle/>
                    <a:p>
                      <a:r>
                        <a:rPr lang="en-US"/>
                        <a:t>Income source</a:t>
                      </a:r>
                    </a:p>
                  </a:txBody>
                  <a:tcPr/>
                </a:tc>
                <a:tc>
                  <a:txBody>
                    <a:bodyPr/>
                    <a:lstStyle/>
                    <a:p>
                      <a:pPr algn="ctr"/>
                      <a:r>
                        <a:rPr lang="en-US"/>
                        <a:t>5.7%</a:t>
                      </a:r>
                    </a:p>
                  </a:txBody>
                  <a:tcPr/>
                </a:tc>
                <a:extLst>
                  <a:ext uri="{0D108BD9-81ED-4DB2-BD59-A6C34878D82A}">
                    <a16:rowId xmlns:a16="http://schemas.microsoft.com/office/drawing/2014/main" val="818067615"/>
                  </a:ext>
                </a:extLst>
              </a:tr>
              <a:tr h="370840">
                <a:tc>
                  <a:txBody>
                    <a:bodyPr/>
                    <a:lstStyle/>
                    <a:p>
                      <a:r>
                        <a:rPr lang="en-US"/>
                        <a:t>Shock preparedness</a:t>
                      </a:r>
                    </a:p>
                  </a:txBody>
                  <a:tcPr/>
                </a:tc>
                <a:tc>
                  <a:txBody>
                    <a:bodyPr/>
                    <a:lstStyle/>
                    <a:p>
                      <a:r>
                        <a:rPr lang="en-US"/>
                        <a:t>Early warning systems</a:t>
                      </a:r>
                    </a:p>
                  </a:txBody>
                  <a:tcPr/>
                </a:tc>
                <a:tc>
                  <a:txBody>
                    <a:bodyPr/>
                    <a:lstStyle/>
                    <a:p>
                      <a:pPr algn="ctr"/>
                      <a:r>
                        <a:rPr lang="en-US"/>
                        <a:t>35.2</a:t>
                      </a:r>
                    </a:p>
                  </a:txBody>
                  <a:tcPr/>
                </a:tc>
                <a:extLst>
                  <a:ext uri="{0D108BD9-81ED-4DB2-BD59-A6C34878D82A}">
                    <a16:rowId xmlns:a16="http://schemas.microsoft.com/office/drawing/2014/main" val="2855960161"/>
                  </a:ext>
                </a:extLst>
              </a:tr>
              <a:tr h="370840">
                <a:tc>
                  <a:txBody>
                    <a:bodyPr/>
                    <a:lstStyle/>
                    <a:p>
                      <a:r>
                        <a:rPr lang="en-US"/>
                        <a:t>Shock preparedness</a:t>
                      </a:r>
                    </a:p>
                  </a:txBody>
                  <a:tcPr/>
                </a:tc>
                <a:tc>
                  <a:txBody>
                    <a:bodyPr/>
                    <a:lstStyle/>
                    <a:p>
                      <a:r>
                        <a:rPr lang="en-US"/>
                        <a:t>Emergency action plans</a:t>
                      </a:r>
                    </a:p>
                  </a:txBody>
                  <a:tcPr/>
                </a:tc>
                <a:tc>
                  <a:txBody>
                    <a:bodyPr/>
                    <a:lstStyle/>
                    <a:p>
                      <a:pPr algn="ctr"/>
                      <a:r>
                        <a:rPr lang="en-US"/>
                        <a:t>19.2</a:t>
                      </a:r>
                    </a:p>
                  </a:txBody>
                  <a:tcPr/>
                </a:tc>
                <a:extLst>
                  <a:ext uri="{0D108BD9-81ED-4DB2-BD59-A6C34878D82A}">
                    <a16:rowId xmlns:a16="http://schemas.microsoft.com/office/drawing/2014/main" val="50014562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Access to humanitarian assistance</a:t>
                      </a:r>
                    </a:p>
                  </a:txBody>
                  <a:tcPr/>
                </a:tc>
                <a:tc>
                  <a:txBody>
                    <a:bodyPr/>
                    <a:lstStyle/>
                    <a:p>
                      <a:r>
                        <a:rPr lang="en-US"/>
                        <a:t>Aware of donor activity</a:t>
                      </a:r>
                    </a:p>
                  </a:txBody>
                  <a:tcPr/>
                </a:tc>
                <a:tc>
                  <a:txBody>
                    <a:bodyPr/>
                    <a:lstStyle/>
                    <a:p>
                      <a:pPr algn="ctr"/>
                      <a:r>
                        <a:rPr lang="en-US"/>
                        <a:t>44.3%</a:t>
                      </a:r>
                    </a:p>
                  </a:txBody>
                  <a:tcPr/>
                </a:tc>
                <a:extLst>
                  <a:ext uri="{0D108BD9-81ED-4DB2-BD59-A6C34878D82A}">
                    <a16:rowId xmlns:a16="http://schemas.microsoft.com/office/drawing/2014/main" val="3018121203"/>
                  </a:ext>
                </a:extLst>
              </a:tr>
              <a:tr h="370840">
                <a:tc gridSpan="2">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b="1">
                          <a:solidFill>
                            <a:srgbClr val="002F6C"/>
                          </a:solidFill>
                        </a:rPr>
                        <a:t>Overall absorptive capacity</a:t>
                      </a:r>
                    </a:p>
                  </a:txBody>
                  <a:tcPr/>
                </a:tc>
                <a:tc hMerge="1">
                  <a:txBody>
                    <a:bodyPr/>
                    <a:lstStyle/>
                    <a:p>
                      <a:endParaRPr lang="en-US"/>
                    </a:p>
                  </a:txBody>
                  <a:tcPr/>
                </a:tc>
                <a:tc>
                  <a:txBody>
                    <a:bodyPr/>
                    <a:lstStyle/>
                    <a:p>
                      <a:pPr algn="ctr"/>
                      <a:r>
                        <a:rPr lang="en-US" b="1">
                          <a:solidFill>
                            <a:srgbClr val="002F6C"/>
                          </a:solidFill>
                        </a:rPr>
                        <a:t>32.5</a:t>
                      </a:r>
                    </a:p>
                  </a:txBody>
                  <a:tcPr/>
                </a:tc>
                <a:extLst>
                  <a:ext uri="{0D108BD9-81ED-4DB2-BD59-A6C34878D82A}">
                    <a16:rowId xmlns:a16="http://schemas.microsoft.com/office/drawing/2014/main" val="3037768428"/>
                  </a:ext>
                </a:extLst>
              </a:tr>
            </a:tbl>
          </a:graphicData>
        </a:graphic>
      </p:graphicFrame>
      <p:grpSp>
        <p:nvGrpSpPr>
          <p:cNvPr id="8" name="Group 7">
            <a:extLst>
              <a:ext uri="{FF2B5EF4-FFF2-40B4-BE49-F238E27FC236}">
                <a16:creationId xmlns:a16="http://schemas.microsoft.com/office/drawing/2014/main" id="{DB977D87-9265-4829-940F-C53AAE0A3750}"/>
              </a:ext>
            </a:extLst>
          </p:cNvPr>
          <p:cNvGrpSpPr/>
          <p:nvPr/>
        </p:nvGrpSpPr>
        <p:grpSpPr>
          <a:xfrm>
            <a:off x="8000681" y="150962"/>
            <a:ext cx="862584" cy="760412"/>
            <a:chOff x="2418846" y="834972"/>
            <a:chExt cx="4015985" cy="3984613"/>
          </a:xfrm>
        </p:grpSpPr>
        <p:grpSp>
          <p:nvGrpSpPr>
            <p:cNvPr id="9" name="Group 8">
              <a:extLst>
                <a:ext uri="{FF2B5EF4-FFF2-40B4-BE49-F238E27FC236}">
                  <a16:creationId xmlns:a16="http://schemas.microsoft.com/office/drawing/2014/main" id="{DD596F61-EF3A-49B5-B813-E9C471962FCE}"/>
                </a:ext>
              </a:extLst>
            </p:cNvPr>
            <p:cNvGrpSpPr/>
            <p:nvPr/>
          </p:nvGrpSpPr>
          <p:grpSpPr>
            <a:xfrm>
              <a:off x="2418846" y="1378530"/>
              <a:ext cx="4015985" cy="3441055"/>
              <a:chOff x="2057591" y="1149532"/>
              <a:chExt cx="3907160" cy="3315735"/>
            </a:xfrm>
          </p:grpSpPr>
          <p:sp>
            <p:nvSpPr>
              <p:cNvPr id="11" name="Flowchart: Connector 10">
                <a:extLst>
                  <a:ext uri="{FF2B5EF4-FFF2-40B4-BE49-F238E27FC236}">
                    <a16:creationId xmlns:a16="http://schemas.microsoft.com/office/drawing/2014/main" id="{1983D8D6-3F34-4427-B434-9A3366884089}"/>
                  </a:ext>
                </a:extLst>
              </p:cNvPr>
              <p:cNvSpPr/>
              <p:nvPr/>
            </p:nvSpPr>
            <p:spPr>
              <a:xfrm>
                <a:off x="2310628" y="1149532"/>
                <a:ext cx="3214183" cy="3315735"/>
              </a:xfrm>
              <a:prstGeom prst="flowChartConnector">
                <a:avLst/>
              </a:prstGeom>
              <a:noFill/>
              <a:ln>
                <a:solidFill>
                  <a:schemeClr val="accent3">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4724C72F-71B6-4EF2-971B-A128D4BE5411}"/>
                  </a:ext>
                </a:extLst>
              </p:cNvPr>
              <p:cNvPicPr>
                <a:picLocks noChangeAspect="1"/>
              </p:cNvPicPr>
              <p:nvPr/>
            </p:nvPicPr>
            <p:blipFill>
              <a:blip r:embed="rId3"/>
              <a:stretch>
                <a:fillRect/>
              </a:stretch>
            </p:blipFill>
            <p:spPr>
              <a:xfrm>
                <a:off x="4649723" y="1387767"/>
                <a:ext cx="1315028" cy="1419633"/>
              </a:xfrm>
              <a:prstGeom prst="rect">
                <a:avLst/>
              </a:prstGeom>
            </p:spPr>
          </p:pic>
          <p:pic>
            <p:nvPicPr>
              <p:cNvPr id="13" name="Picture 12">
                <a:extLst>
                  <a:ext uri="{FF2B5EF4-FFF2-40B4-BE49-F238E27FC236}">
                    <a16:creationId xmlns:a16="http://schemas.microsoft.com/office/drawing/2014/main" id="{87B3DD85-AB9F-40D3-B847-DB9A884F2A14}"/>
                  </a:ext>
                </a:extLst>
              </p:cNvPr>
              <p:cNvPicPr>
                <a:picLocks noChangeAspect="1"/>
              </p:cNvPicPr>
              <p:nvPr/>
            </p:nvPicPr>
            <p:blipFill>
              <a:blip r:embed="rId4"/>
              <a:stretch>
                <a:fillRect/>
              </a:stretch>
            </p:blipFill>
            <p:spPr>
              <a:xfrm>
                <a:off x="2190950" y="3097526"/>
                <a:ext cx="1491148" cy="1108713"/>
              </a:xfrm>
              <a:prstGeom prst="rect">
                <a:avLst/>
              </a:prstGeom>
            </p:spPr>
          </p:pic>
          <p:pic>
            <p:nvPicPr>
              <p:cNvPr id="14" name="Picture 13">
                <a:extLst>
                  <a:ext uri="{FF2B5EF4-FFF2-40B4-BE49-F238E27FC236}">
                    <a16:creationId xmlns:a16="http://schemas.microsoft.com/office/drawing/2014/main" id="{8F02B6F3-B0FE-4AF0-AA2F-C56231B10970}"/>
                  </a:ext>
                </a:extLst>
              </p:cNvPr>
              <p:cNvPicPr>
                <a:picLocks noChangeAspect="1"/>
              </p:cNvPicPr>
              <p:nvPr/>
            </p:nvPicPr>
            <p:blipFill>
              <a:blip r:embed="rId5"/>
              <a:stretch>
                <a:fillRect/>
              </a:stretch>
            </p:blipFill>
            <p:spPr>
              <a:xfrm>
                <a:off x="4065106" y="3097526"/>
                <a:ext cx="1588252" cy="1102760"/>
              </a:xfrm>
              <a:prstGeom prst="rect">
                <a:avLst/>
              </a:prstGeom>
            </p:spPr>
          </p:pic>
          <p:pic>
            <p:nvPicPr>
              <p:cNvPr id="15" name="Picture 14">
                <a:extLst>
                  <a:ext uri="{FF2B5EF4-FFF2-40B4-BE49-F238E27FC236}">
                    <a16:creationId xmlns:a16="http://schemas.microsoft.com/office/drawing/2014/main" id="{478DF62F-6469-461A-B67D-72759234DCEC}"/>
                  </a:ext>
                </a:extLst>
              </p:cNvPr>
              <p:cNvPicPr>
                <a:picLocks noChangeAspect="1"/>
              </p:cNvPicPr>
              <p:nvPr/>
            </p:nvPicPr>
            <p:blipFill>
              <a:blip r:embed="rId6"/>
              <a:stretch>
                <a:fillRect/>
              </a:stretch>
            </p:blipFill>
            <p:spPr>
              <a:xfrm>
                <a:off x="2057591" y="1809106"/>
                <a:ext cx="1212893" cy="1045276"/>
              </a:xfrm>
              <a:prstGeom prst="rect">
                <a:avLst/>
              </a:prstGeom>
            </p:spPr>
          </p:pic>
        </p:grpSp>
        <p:pic>
          <p:nvPicPr>
            <p:cNvPr id="10" name="Picture 9" descr="Icon&#10;&#10;Description automatically generated">
              <a:extLst>
                <a:ext uri="{FF2B5EF4-FFF2-40B4-BE49-F238E27FC236}">
                  <a16:creationId xmlns:a16="http://schemas.microsoft.com/office/drawing/2014/main" id="{1247265F-D088-4AB9-9226-C06757B22665}"/>
                </a:ext>
              </a:extLst>
            </p:cNvPr>
            <p:cNvPicPr>
              <a:picLocks noChangeAspect="1"/>
            </p:cNvPicPr>
            <p:nvPr/>
          </p:nvPicPr>
          <p:blipFill>
            <a:blip r:embed="rId7"/>
            <a:stretch>
              <a:fillRect/>
            </a:stretch>
          </p:blipFill>
          <p:spPr>
            <a:xfrm>
              <a:off x="3812201" y="834972"/>
              <a:ext cx="1121970" cy="1330965"/>
            </a:xfrm>
            <a:prstGeom prst="rect">
              <a:avLst/>
            </a:prstGeom>
          </p:spPr>
        </p:pic>
      </p:grpSp>
    </p:spTree>
    <p:extLst>
      <p:ext uri="{BB962C8B-B14F-4D97-AF65-F5344CB8AC3E}">
        <p14:creationId xmlns:p14="http://schemas.microsoft.com/office/powerpoint/2010/main" val="3751736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p&#10;&#10;Description automatically generated">
            <a:extLst>
              <a:ext uri="{FF2B5EF4-FFF2-40B4-BE49-F238E27FC236}">
                <a16:creationId xmlns:a16="http://schemas.microsoft.com/office/drawing/2014/main" id="{BED73176-24A2-4232-AE6A-3CD3A8622EAA}"/>
              </a:ext>
            </a:extLst>
          </p:cNvPr>
          <p:cNvPicPr>
            <a:picLocks noChangeAspect="1"/>
          </p:cNvPicPr>
          <p:nvPr/>
        </p:nvPicPr>
        <p:blipFill>
          <a:blip r:embed="rId3"/>
          <a:stretch>
            <a:fillRect/>
          </a:stretch>
        </p:blipFill>
        <p:spPr>
          <a:xfrm>
            <a:off x="584171" y="-85060"/>
            <a:ext cx="7156839" cy="5530285"/>
          </a:xfrm>
          <a:prstGeom prst="rect">
            <a:avLst/>
          </a:prstGeom>
        </p:spPr>
      </p:pic>
      <p:sp>
        <p:nvSpPr>
          <p:cNvPr id="3" name="Date Placeholder 2">
            <a:extLst>
              <a:ext uri="{FF2B5EF4-FFF2-40B4-BE49-F238E27FC236}">
                <a16:creationId xmlns:a16="http://schemas.microsoft.com/office/drawing/2014/main" id="{EA8D71F1-B3C9-4BED-9138-A7BF935059F5}"/>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5" name="Slide Number Placeholder 4">
            <a:extLst>
              <a:ext uri="{FF2B5EF4-FFF2-40B4-BE49-F238E27FC236}">
                <a16:creationId xmlns:a16="http://schemas.microsoft.com/office/drawing/2014/main" id="{8BDCFFB0-3B80-45F6-9FD4-BB89CB3B01F7}"/>
              </a:ext>
            </a:extLst>
          </p:cNvPr>
          <p:cNvSpPr>
            <a:spLocks noGrp="1"/>
          </p:cNvSpPr>
          <p:nvPr>
            <p:ph type="sldNum" sz="quarter" idx="12"/>
          </p:nvPr>
        </p:nvSpPr>
        <p:spPr/>
        <p:txBody>
          <a:bodyPr/>
          <a:lstStyle/>
          <a:p>
            <a:fld id="{42782948-4DBE-204D-AB9E-B65E067054AE}" type="slidenum">
              <a:rPr lang="en-US" smtClean="0"/>
              <a:pPr/>
              <a:t>28</a:t>
            </a:fld>
            <a:endParaRPr lang="en-US"/>
          </a:p>
        </p:txBody>
      </p:sp>
      <p:sp>
        <p:nvSpPr>
          <p:cNvPr id="6" name="Title 5">
            <a:extLst>
              <a:ext uri="{FF2B5EF4-FFF2-40B4-BE49-F238E27FC236}">
                <a16:creationId xmlns:a16="http://schemas.microsoft.com/office/drawing/2014/main" id="{F9BDB1C8-DA16-4DB2-B0A6-A70ABFAC92E4}"/>
              </a:ext>
            </a:extLst>
          </p:cNvPr>
          <p:cNvSpPr>
            <a:spLocks noGrp="1"/>
          </p:cNvSpPr>
          <p:nvPr>
            <p:ph type="title"/>
          </p:nvPr>
        </p:nvSpPr>
        <p:spPr>
          <a:noFill/>
        </p:spPr>
        <p:txBody>
          <a:bodyPr/>
          <a:lstStyle/>
          <a:p>
            <a:r>
              <a:rPr lang="en-US" b="1"/>
              <a:t>RESILIENCE</a:t>
            </a:r>
            <a:br>
              <a:rPr lang="en-US" b="1"/>
            </a:br>
            <a:r>
              <a:rPr lang="en-US" b="1"/>
              <a:t>Absorptive Resilience Capacity</a:t>
            </a:r>
          </a:p>
        </p:txBody>
      </p:sp>
      <p:sp>
        <p:nvSpPr>
          <p:cNvPr id="2" name="Content Placeholder 1">
            <a:extLst>
              <a:ext uri="{FF2B5EF4-FFF2-40B4-BE49-F238E27FC236}">
                <a16:creationId xmlns:a16="http://schemas.microsoft.com/office/drawing/2014/main" id="{DED3A0DC-6F91-4E43-A4AC-3D1697D780BD}"/>
              </a:ext>
            </a:extLst>
          </p:cNvPr>
          <p:cNvSpPr>
            <a:spLocks noGrp="1"/>
          </p:cNvSpPr>
          <p:nvPr>
            <p:ph sz="half" idx="4294967295"/>
          </p:nvPr>
        </p:nvSpPr>
        <p:spPr>
          <a:xfrm>
            <a:off x="0" y="3094038"/>
            <a:ext cx="7593013" cy="1577975"/>
          </a:xfrm>
        </p:spPr>
        <p:txBody>
          <a:bodyPr>
            <a:normAutofit/>
          </a:bodyPr>
          <a:lstStyle/>
          <a:p>
            <a:endParaRPr lang="en-US"/>
          </a:p>
          <a:p>
            <a:endParaRPr lang="en-US"/>
          </a:p>
        </p:txBody>
      </p:sp>
      <p:sp>
        <p:nvSpPr>
          <p:cNvPr id="10" name="Content Placeholder 1">
            <a:extLst>
              <a:ext uri="{FF2B5EF4-FFF2-40B4-BE49-F238E27FC236}">
                <a16:creationId xmlns:a16="http://schemas.microsoft.com/office/drawing/2014/main" id="{B3AF49C0-BCEF-4A01-9712-9D0FE497E447}"/>
              </a:ext>
            </a:extLst>
          </p:cNvPr>
          <p:cNvSpPr txBox="1">
            <a:spLocks/>
          </p:cNvSpPr>
          <p:nvPr/>
        </p:nvSpPr>
        <p:spPr>
          <a:xfrm>
            <a:off x="147997" y="1153988"/>
            <a:ext cx="2286295" cy="3518622"/>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a:p>
          <a:p>
            <a:endParaRPr lang="en-US"/>
          </a:p>
        </p:txBody>
      </p:sp>
      <p:sp>
        <p:nvSpPr>
          <p:cNvPr id="11" name="Content Placeholder 1">
            <a:extLst>
              <a:ext uri="{FF2B5EF4-FFF2-40B4-BE49-F238E27FC236}">
                <a16:creationId xmlns:a16="http://schemas.microsoft.com/office/drawing/2014/main" id="{8DE5DE8F-1702-42EF-A11D-6AD8C5AF88A1}"/>
              </a:ext>
            </a:extLst>
          </p:cNvPr>
          <p:cNvSpPr txBox="1">
            <a:spLocks/>
          </p:cNvSpPr>
          <p:nvPr/>
        </p:nvSpPr>
        <p:spPr>
          <a:xfrm>
            <a:off x="7388728" y="1318697"/>
            <a:ext cx="1832344" cy="3018258"/>
          </a:xfrm>
          <a:prstGeom prst="rect">
            <a:avLst/>
          </a:prstGeom>
        </p:spPr>
        <p:txBody>
          <a:bodyPr vert="horz" lIns="91440" tIns="45720" rIns="91440" bIns="45720" rtlCol="0">
            <a:normAutofit lnSpcReduction="10000"/>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dirty="0"/>
          </a:p>
          <a:p>
            <a:r>
              <a:rPr lang="en-US" i="1" dirty="0">
                <a:solidFill>
                  <a:schemeClr val="accent2"/>
                </a:solidFill>
              </a:rPr>
              <a:t>HIGHEST</a:t>
            </a:r>
            <a:r>
              <a:rPr lang="en-US" b="1" i="1" dirty="0"/>
              <a:t>:</a:t>
            </a:r>
          </a:p>
          <a:p>
            <a:pPr marL="404813" lvl="1" indent="-171450"/>
            <a:r>
              <a:rPr lang="en-US" b="1" dirty="0"/>
              <a:t>Pibor</a:t>
            </a:r>
            <a:r>
              <a:rPr lang="en-US" dirty="0"/>
              <a:t> (51)</a:t>
            </a:r>
          </a:p>
          <a:p>
            <a:pPr marL="404813" lvl="1" indent="-171450"/>
            <a:r>
              <a:rPr lang="en-US" b="1" dirty="0"/>
              <a:t>Kapoeta North </a:t>
            </a:r>
            <a:r>
              <a:rPr lang="en-US" dirty="0"/>
              <a:t>(45)</a:t>
            </a:r>
          </a:p>
          <a:p>
            <a:endParaRPr lang="en-US" dirty="0"/>
          </a:p>
          <a:p>
            <a:r>
              <a:rPr lang="en-US" i="1" dirty="0">
                <a:solidFill>
                  <a:schemeClr val="accent2"/>
                </a:solidFill>
              </a:rPr>
              <a:t>LOWEST:</a:t>
            </a:r>
          </a:p>
          <a:p>
            <a:pPr marL="404813" lvl="1" indent="-171450"/>
            <a:r>
              <a:rPr lang="en-US" b="1" dirty="0" err="1"/>
              <a:t>Jur</a:t>
            </a:r>
            <a:r>
              <a:rPr lang="en-US" b="1" dirty="0"/>
              <a:t> River </a:t>
            </a:r>
            <a:r>
              <a:rPr lang="en-US" dirty="0"/>
              <a:t>(21) </a:t>
            </a:r>
          </a:p>
          <a:p>
            <a:pPr marL="404813" lvl="1" indent="-171450"/>
            <a:r>
              <a:rPr lang="en-US" b="1" dirty="0" err="1"/>
              <a:t>Wau</a:t>
            </a:r>
            <a:r>
              <a:rPr lang="en-US" b="1" dirty="0"/>
              <a:t> </a:t>
            </a:r>
            <a:r>
              <a:rPr lang="en-US" dirty="0"/>
              <a:t>(18)</a:t>
            </a:r>
          </a:p>
          <a:p>
            <a:endParaRPr lang="en-US" dirty="0"/>
          </a:p>
        </p:txBody>
      </p:sp>
      <p:grpSp>
        <p:nvGrpSpPr>
          <p:cNvPr id="12" name="Group 11">
            <a:extLst>
              <a:ext uri="{FF2B5EF4-FFF2-40B4-BE49-F238E27FC236}">
                <a16:creationId xmlns:a16="http://schemas.microsoft.com/office/drawing/2014/main" id="{FD548881-B00A-4E44-866B-D09170CC08A7}"/>
              </a:ext>
            </a:extLst>
          </p:cNvPr>
          <p:cNvGrpSpPr/>
          <p:nvPr/>
        </p:nvGrpSpPr>
        <p:grpSpPr>
          <a:xfrm>
            <a:off x="7816192" y="153988"/>
            <a:ext cx="1175408" cy="1157131"/>
            <a:chOff x="2418846" y="834972"/>
            <a:chExt cx="4015985" cy="3984613"/>
          </a:xfrm>
        </p:grpSpPr>
        <p:grpSp>
          <p:nvGrpSpPr>
            <p:cNvPr id="13" name="Group 12">
              <a:extLst>
                <a:ext uri="{FF2B5EF4-FFF2-40B4-BE49-F238E27FC236}">
                  <a16:creationId xmlns:a16="http://schemas.microsoft.com/office/drawing/2014/main" id="{4589503F-7748-4D09-B52B-924AADF15110}"/>
                </a:ext>
              </a:extLst>
            </p:cNvPr>
            <p:cNvGrpSpPr/>
            <p:nvPr/>
          </p:nvGrpSpPr>
          <p:grpSpPr>
            <a:xfrm>
              <a:off x="2418846" y="1378530"/>
              <a:ext cx="4015985" cy="3441055"/>
              <a:chOff x="2057591" y="1149532"/>
              <a:chExt cx="3907160" cy="3315735"/>
            </a:xfrm>
          </p:grpSpPr>
          <p:sp>
            <p:nvSpPr>
              <p:cNvPr id="15" name="Flowchart: Connector 14">
                <a:extLst>
                  <a:ext uri="{FF2B5EF4-FFF2-40B4-BE49-F238E27FC236}">
                    <a16:creationId xmlns:a16="http://schemas.microsoft.com/office/drawing/2014/main" id="{091492E9-225A-48DA-807D-6AC4D90544B6}"/>
                  </a:ext>
                </a:extLst>
              </p:cNvPr>
              <p:cNvSpPr/>
              <p:nvPr/>
            </p:nvSpPr>
            <p:spPr>
              <a:xfrm>
                <a:off x="2310628" y="1149532"/>
                <a:ext cx="3214183" cy="3315735"/>
              </a:xfrm>
              <a:prstGeom prst="flowChartConnector">
                <a:avLst/>
              </a:prstGeom>
              <a:noFill/>
              <a:ln>
                <a:solidFill>
                  <a:schemeClr val="accent3">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6" name="Picture 15">
                <a:extLst>
                  <a:ext uri="{FF2B5EF4-FFF2-40B4-BE49-F238E27FC236}">
                    <a16:creationId xmlns:a16="http://schemas.microsoft.com/office/drawing/2014/main" id="{5D43A39B-1232-4441-9243-427547D9B008}"/>
                  </a:ext>
                </a:extLst>
              </p:cNvPr>
              <p:cNvPicPr>
                <a:picLocks noChangeAspect="1"/>
              </p:cNvPicPr>
              <p:nvPr/>
            </p:nvPicPr>
            <p:blipFill>
              <a:blip r:embed="rId4"/>
              <a:stretch>
                <a:fillRect/>
              </a:stretch>
            </p:blipFill>
            <p:spPr>
              <a:xfrm>
                <a:off x="4649723" y="1387767"/>
                <a:ext cx="1315028" cy="1419633"/>
              </a:xfrm>
              <a:prstGeom prst="rect">
                <a:avLst/>
              </a:prstGeom>
            </p:spPr>
          </p:pic>
          <p:pic>
            <p:nvPicPr>
              <p:cNvPr id="17" name="Picture 16">
                <a:extLst>
                  <a:ext uri="{FF2B5EF4-FFF2-40B4-BE49-F238E27FC236}">
                    <a16:creationId xmlns:a16="http://schemas.microsoft.com/office/drawing/2014/main" id="{0DF93C3C-852A-4624-8FD1-A77A2F5C9CDA}"/>
                  </a:ext>
                </a:extLst>
              </p:cNvPr>
              <p:cNvPicPr>
                <a:picLocks noChangeAspect="1"/>
              </p:cNvPicPr>
              <p:nvPr/>
            </p:nvPicPr>
            <p:blipFill>
              <a:blip r:embed="rId5"/>
              <a:stretch>
                <a:fillRect/>
              </a:stretch>
            </p:blipFill>
            <p:spPr>
              <a:xfrm>
                <a:off x="2190950" y="3097526"/>
                <a:ext cx="1491148" cy="1108713"/>
              </a:xfrm>
              <a:prstGeom prst="rect">
                <a:avLst/>
              </a:prstGeom>
            </p:spPr>
          </p:pic>
          <p:pic>
            <p:nvPicPr>
              <p:cNvPr id="18" name="Picture 17">
                <a:extLst>
                  <a:ext uri="{FF2B5EF4-FFF2-40B4-BE49-F238E27FC236}">
                    <a16:creationId xmlns:a16="http://schemas.microsoft.com/office/drawing/2014/main" id="{F1A7AE59-497A-4286-996D-B85CF5FC7BFC}"/>
                  </a:ext>
                </a:extLst>
              </p:cNvPr>
              <p:cNvPicPr>
                <a:picLocks noChangeAspect="1"/>
              </p:cNvPicPr>
              <p:nvPr/>
            </p:nvPicPr>
            <p:blipFill>
              <a:blip r:embed="rId6"/>
              <a:stretch>
                <a:fillRect/>
              </a:stretch>
            </p:blipFill>
            <p:spPr>
              <a:xfrm>
                <a:off x="4065106" y="3097526"/>
                <a:ext cx="1588252" cy="1102760"/>
              </a:xfrm>
              <a:prstGeom prst="rect">
                <a:avLst/>
              </a:prstGeom>
            </p:spPr>
          </p:pic>
          <p:pic>
            <p:nvPicPr>
              <p:cNvPr id="19" name="Picture 18">
                <a:extLst>
                  <a:ext uri="{FF2B5EF4-FFF2-40B4-BE49-F238E27FC236}">
                    <a16:creationId xmlns:a16="http://schemas.microsoft.com/office/drawing/2014/main" id="{937146B8-78F2-43BA-9631-465C0B4651BA}"/>
                  </a:ext>
                </a:extLst>
              </p:cNvPr>
              <p:cNvPicPr>
                <a:picLocks noChangeAspect="1"/>
              </p:cNvPicPr>
              <p:nvPr/>
            </p:nvPicPr>
            <p:blipFill>
              <a:blip r:embed="rId7"/>
              <a:stretch>
                <a:fillRect/>
              </a:stretch>
            </p:blipFill>
            <p:spPr>
              <a:xfrm>
                <a:off x="2057591" y="1809106"/>
                <a:ext cx="1212893" cy="1045276"/>
              </a:xfrm>
              <a:prstGeom prst="rect">
                <a:avLst/>
              </a:prstGeom>
            </p:spPr>
          </p:pic>
        </p:grpSp>
        <p:pic>
          <p:nvPicPr>
            <p:cNvPr id="14" name="Picture 13" descr="Icon&#10;&#10;Description automatically generated">
              <a:extLst>
                <a:ext uri="{FF2B5EF4-FFF2-40B4-BE49-F238E27FC236}">
                  <a16:creationId xmlns:a16="http://schemas.microsoft.com/office/drawing/2014/main" id="{47973B39-B3A0-446F-88FB-A17DF8A3D9A9}"/>
                </a:ext>
              </a:extLst>
            </p:cNvPr>
            <p:cNvPicPr>
              <a:picLocks noChangeAspect="1"/>
            </p:cNvPicPr>
            <p:nvPr/>
          </p:nvPicPr>
          <p:blipFill>
            <a:blip r:embed="rId8"/>
            <a:stretch>
              <a:fillRect/>
            </a:stretch>
          </p:blipFill>
          <p:spPr>
            <a:xfrm>
              <a:off x="3812201" y="834972"/>
              <a:ext cx="1121970" cy="1330965"/>
            </a:xfrm>
            <a:prstGeom prst="rect">
              <a:avLst/>
            </a:prstGeom>
          </p:spPr>
        </p:pic>
      </p:grpSp>
    </p:spTree>
    <p:extLst>
      <p:ext uri="{BB962C8B-B14F-4D97-AF65-F5344CB8AC3E}">
        <p14:creationId xmlns:p14="http://schemas.microsoft.com/office/powerpoint/2010/main" val="101902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D3A0DC-6F91-4E43-A4AC-3D1697D780BD}"/>
              </a:ext>
            </a:extLst>
          </p:cNvPr>
          <p:cNvSpPr>
            <a:spLocks noGrp="1"/>
          </p:cNvSpPr>
          <p:nvPr>
            <p:ph sz="half" idx="1"/>
          </p:nvPr>
        </p:nvSpPr>
        <p:spPr>
          <a:xfrm>
            <a:off x="6195060" y="1138782"/>
            <a:ext cx="2796540" cy="3533828"/>
          </a:xfrm>
        </p:spPr>
        <p:txBody>
          <a:bodyPr>
            <a:normAutofit/>
          </a:bodyPr>
          <a:lstStyle/>
          <a:p>
            <a:r>
              <a:rPr lang="en-US" dirty="0"/>
              <a:t>88% of household reported going to bed hungry in past 30 days</a:t>
            </a:r>
          </a:p>
          <a:p>
            <a:r>
              <a:rPr lang="en-US" dirty="0"/>
              <a:t>Absorptive resilience capacity in priority counties is 32.5 on a 0-100 scale</a:t>
            </a:r>
          </a:p>
          <a:p>
            <a:r>
              <a:rPr lang="en-US" dirty="0"/>
              <a:t>Improving absorptive capacity by 20 points is associated with a reduction in food insecurity by 5.8 percentage points</a:t>
            </a:r>
          </a:p>
        </p:txBody>
      </p:sp>
      <p:sp>
        <p:nvSpPr>
          <p:cNvPr id="3" name="Date Placeholder 2">
            <a:extLst>
              <a:ext uri="{FF2B5EF4-FFF2-40B4-BE49-F238E27FC236}">
                <a16:creationId xmlns:a16="http://schemas.microsoft.com/office/drawing/2014/main" id="{EA8D71F1-B3C9-4BED-9138-A7BF935059F5}"/>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F81DE14C-D51A-4572-B379-AB3F15C7F9F3}"/>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8BDCFFB0-3B80-45F6-9FD4-BB89CB3B01F7}"/>
              </a:ext>
            </a:extLst>
          </p:cNvPr>
          <p:cNvSpPr>
            <a:spLocks noGrp="1"/>
          </p:cNvSpPr>
          <p:nvPr>
            <p:ph type="sldNum" sz="quarter" idx="12"/>
          </p:nvPr>
        </p:nvSpPr>
        <p:spPr/>
        <p:txBody>
          <a:bodyPr/>
          <a:lstStyle/>
          <a:p>
            <a:fld id="{42782948-4DBE-204D-AB9E-B65E067054AE}" type="slidenum">
              <a:rPr lang="en-US" smtClean="0"/>
              <a:pPr/>
              <a:t>29</a:t>
            </a:fld>
            <a:endParaRPr lang="en-US"/>
          </a:p>
        </p:txBody>
      </p:sp>
      <p:sp>
        <p:nvSpPr>
          <p:cNvPr id="6" name="Title 5">
            <a:extLst>
              <a:ext uri="{FF2B5EF4-FFF2-40B4-BE49-F238E27FC236}">
                <a16:creationId xmlns:a16="http://schemas.microsoft.com/office/drawing/2014/main" id="{F9BDB1C8-DA16-4DB2-B0A6-A70ABFAC92E4}"/>
              </a:ext>
            </a:extLst>
          </p:cNvPr>
          <p:cNvSpPr>
            <a:spLocks noGrp="1"/>
          </p:cNvSpPr>
          <p:nvPr>
            <p:ph type="title"/>
          </p:nvPr>
        </p:nvSpPr>
        <p:spPr>
          <a:xfrm>
            <a:off x="152400" y="150962"/>
            <a:ext cx="8839200" cy="830997"/>
          </a:xfrm>
          <a:solidFill>
            <a:srgbClr val="FFFFFF"/>
          </a:solidFill>
        </p:spPr>
        <p:txBody>
          <a:bodyPr/>
          <a:lstStyle/>
          <a:p>
            <a:r>
              <a:rPr lang="en-US" b="1" dirty="0"/>
              <a:t>RESILIENCE</a:t>
            </a:r>
            <a:br>
              <a:rPr lang="en-US" b="1" dirty="0"/>
            </a:br>
            <a:r>
              <a:rPr lang="en-US" b="1" dirty="0"/>
              <a:t>Higher absorptive capacity reduces food insecurity</a:t>
            </a:r>
          </a:p>
        </p:txBody>
      </p:sp>
      <p:pic>
        <p:nvPicPr>
          <p:cNvPr id="7" name="Picture 6">
            <a:extLst>
              <a:ext uri="{FF2B5EF4-FFF2-40B4-BE49-F238E27FC236}">
                <a16:creationId xmlns:a16="http://schemas.microsoft.com/office/drawing/2014/main" id="{D2C5F868-9172-4D8F-BDF7-1A691A095490}"/>
              </a:ext>
            </a:extLst>
          </p:cNvPr>
          <p:cNvPicPr>
            <a:picLocks noChangeAspect="1"/>
          </p:cNvPicPr>
          <p:nvPr/>
        </p:nvPicPr>
        <p:blipFill>
          <a:blip r:embed="rId3"/>
          <a:stretch>
            <a:fillRect/>
          </a:stretch>
        </p:blipFill>
        <p:spPr>
          <a:xfrm>
            <a:off x="238014" y="1138782"/>
            <a:ext cx="5957046" cy="3404026"/>
          </a:xfrm>
          <a:prstGeom prst="rect">
            <a:avLst/>
          </a:prstGeom>
        </p:spPr>
      </p:pic>
      <p:sp>
        <p:nvSpPr>
          <p:cNvPr id="11" name="Content Placeholder 26">
            <a:extLst>
              <a:ext uri="{FF2B5EF4-FFF2-40B4-BE49-F238E27FC236}">
                <a16:creationId xmlns:a16="http://schemas.microsoft.com/office/drawing/2014/main" id="{5E27D87F-D1D9-407B-AD9B-86D9D49467D4}"/>
              </a:ext>
            </a:extLst>
          </p:cNvPr>
          <p:cNvSpPr txBox="1">
            <a:spLocks/>
          </p:cNvSpPr>
          <p:nvPr/>
        </p:nvSpPr>
        <p:spPr>
          <a:xfrm>
            <a:off x="6509786" y="1033976"/>
            <a:ext cx="2449730" cy="3930036"/>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sz="1800" b="1" dirty="0">
              <a:solidFill>
                <a:schemeClr val="tx2"/>
              </a:solidFill>
            </a:endParaRPr>
          </a:p>
        </p:txBody>
      </p:sp>
    </p:spTree>
    <p:extLst>
      <p:ext uri="{BB962C8B-B14F-4D97-AF65-F5344CB8AC3E}">
        <p14:creationId xmlns:p14="http://schemas.microsoft.com/office/powerpoint/2010/main" val="1690792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11" name="Picture Placeholder 10" descr="An organic corner shape">
            <a:extLst>
              <a:ext uri="{FF2B5EF4-FFF2-40B4-BE49-F238E27FC236}">
                <a16:creationId xmlns:a16="http://schemas.microsoft.com/office/drawing/2014/main" id="{F4EE0B61-D017-4655-A940-B577B905C8E1}"/>
              </a:ext>
            </a:extLst>
          </p:cNvPr>
          <p:cNvPicPr>
            <a:picLocks noGrp="1" noChangeAspect="1"/>
          </p:cNvPicPr>
          <p:nvPr>
            <p:ph type="pic" sz="quarter" idx="10"/>
          </p:nvPr>
        </p:nvPicPr>
        <p:blipFill>
          <a:blip r:embed="rId4">
            <a:extLst>
              <a:ext uri="{96DAC541-7B7A-43D3-8B79-37D633B846F1}">
                <asvg:svgBlip xmlns:asvg="http://schemas.microsoft.com/office/drawing/2016/SVG/main" r:embed="rId5"/>
              </a:ext>
            </a:extLst>
          </a:blip>
          <a:srcRect l="4688" r="4688"/>
          <a:stretch>
            <a:fillRect/>
          </a:stretch>
        </p:blipFill>
        <p:spPr>
          <a:xfrm>
            <a:off x="4581694" y="144607"/>
            <a:ext cx="4419600" cy="4876799"/>
          </a:xfrm>
        </p:spPr>
      </p:pic>
      <p:sp>
        <p:nvSpPr>
          <p:cNvPr id="3" name="Date Placeholder 2">
            <a:extLst>
              <a:ext uri="{FF2B5EF4-FFF2-40B4-BE49-F238E27FC236}">
                <a16:creationId xmlns:a16="http://schemas.microsoft.com/office/drawing/2014/main" id="{04AC874E-6D4F-4F4F-88B8-FA1D383F13B3}"/>
              </a:ext>
            </a:extLst>
          </p:cNvPr>
          <p:cNvSpPr>
            <a:spLocks noGrp="1"/>
          </p:cNvSpPr>
          <p:nvPr>
            <p:ph type="dt" sz="half" idx="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0FEB5C5-97E6-6B45-BBE4-F2449473BB96}" type="datetime1">
              <a:rPr kumimoji="0" lang="en-US" sz="600" b="0" i="0" u="none" strike="noStrike" kern="1200" cap="none" spc="0" normalizeH="0" baseline="0" noProof="0" smtClean="0">
                <a:ln>
                  <a:noFill/>
                </a:ln>
                <a:solidFill>
                  <a:srgbClr val="FFFFFF"/>
                </a:solidFill>
                <a:effectLst/>
                <a:uLnTx/>
                <a:uFillTx/>
                <a:latin typeface="Gill Sans MT"/>
                <a:ea typeface="+mn-ea"/>
              </a:rPr>
              <a:pPr marL="0" marR="0" lvl="0" indent="0" algn="l" defTabSz="457200" rtl="0" eaLnBrk="1" fontAlgn="auto" latinLnBrk="0" hangingPunct="1">
                <a:lnSpc>
                  <a:spcPct val="100000"/>
                </a:lnSpc>
                <a:spcBef>
                  <a:spcPts val="0"/>
                </a:spcBef>
                <a:spcAft>
                  <a:spcPts val="0"/>
                </a:spcAft>
                <a:buClrTx/>
                <a:buSzTx/>
                <a:buFontTx/>
                <a:buNone/>
                <a:tabLst/>
                <a:defRPr/>
              </a:pPr>
              <a:t>12/14/2021</a:t>
            </a:fld>
            <a:endParaRPr kumimoji="0" lang="en-US" sz="600" b="0" i="0" u="none" strike="noStrike" kern="1200" cap="none" spc="0" normalizeH="0" baseline="0" noProof="0">
              <a:ln>
                <a:noFill/>
              </a:ln>
              <a:solidFill>
                <a:srgbClr val="FFFFFF"/>
              </a:solidFill>
              <a:effectLst/>
              <a:uLnTx/>
              <a:uFillTx/>
              <a:latin typeface="Gill Sans MT"/>
              <a:ea typeface="+mn-ea"/>
            </a:endParaRPr>
          </a:p>
        </p:txBody>
      </p:sp>
      <p:sp>
        <p:nvSpPr>
          <p:cNvPr id="4" name="Slide Number Placeholder 3">
            <a:extLst>
              <a:ext uri="{FF2B5EF4-FFF2-40B4-BE49-F238E27FC236}">
                <a16:creationId xmlns:a16="http://schemas.microsoft.com/office/drawing/2014/main" id="{15BEE11F-2A25-40E0-83A8-ADFDEF97A3B3}"/>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782948-4DBE-204D-AB9E-B65E067054AE}" type="slidenum">
              <a:rPr kumimoji="0" lang="en-US" sz="600" b="0" i="0" u="none" strike="noStrike" kern="1200" cap="none" spc="0" normalizeH="0" baseline="0" noProof="0" smtClean="0">
                <a:ln>
                  <a:noFill/>
                </a:ln>
                <a:solidFill>
                  <a:srgbClr val="6C6463"/>
                </a:solidFill>
                <a:effectLst/>
                <a:uLnTx/>
                <a:uFillTx/>
                <a:latin typeface="Gill Sans MT"/>
                <a:ea typeface="+mn-ea"/>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a:ln>
                <a:noFill/>
              </a:ln>
              <a:solidFill>
                <a:srgbClr val="6C6463"/>
              </a:solidFill>
              <a:effectLst/>
              <a:uLnTx/>
              <a:uFillTx/>
              <a:latin typeface="Gill Sans MT"/>
              <a:ea typeface="+mn-ea"/>
            </a:endParaRPr>
          </a:p>
        </p:txBody>
      </p:sp>
      <p:sp>
        <p:nvSpPr>
          <p:cNvPr id="6" name="Title 5">
            <a:extLst>
              <a:ext uri="{FF2B5EF4-FFF2-40B4-BE49-F238E27FC236}">
                <a16:creationId xmlns:a16="http://schemas.microsoft.com/office/drawing/2014/main" id="{1FB4812E-5323-4615-9DCD-B4D6BB830CC0}"/>
              </a:ext>
            </a:extLst>
          </p:cNvPr>
          <p:cNvSpPr>
            <a:spLocks noGrp="1"/>
          </p:cNvSpPr>
          <p:nvPr>
            <p:ph type="title"/>
          </p:nvPr>
        </p:nvSpPr>
        <p:spPr>
          <a:xfrm>
            <a:off x="691788" y="1947625"/>
            <a:ext cx="3542293" cy="830997"/>
          </a:xfrm>
        </p:spPr>
        <p:txBody>
          <a:bodyPr/>
          <a:lstStyle/>
          <a:p>
            <a:r>
              <a:rPr lang="en-US" sz="4800" b="1" dirty="0">
                <a:solidFill>
                  <a:schemeClr val="bg2"/>
                </a:solidFill>
              </a:rPr>
              <a:t>PURPOSE</a:t>
            </a:r>
          </a:p>
        </p:txBody>
      </p:sp>
      <p:sp>
        <p:nvSpPr>
          <p:cNvPr id="9" name="TextBox 8">
            <a:extLst>
              <a:ext uri="{FF2B5EF4-FFF2-40B4-BE49-F238E27FC236}">
                <a16:creationId xmlns:a16="http://schemas.microsoft.com/office/drawing/2014/main" id="{56DF08C9-734D-4E1B-A098-C6BEBE7FF876}"/>
              </a:ext>
            </a:extLst>
          </p:cNvPr>
          <p:cNvSpPr txBox="1"/>
          <p:nvPr/>
        </p:nvSpPr>
        <p:spPr>
          <a:xfrm>
            <a:off x="4833257" y="731908"/>
            <a:ext cx="4158343" cy="4093428"/>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rPr>
              <a:t>Obtain baseline data in the target areas for the indicators included in the Mission’s PMP</a:t>
            </a:r>
            <a:r>
              <a:rPr lang="en-US" sz="2000" dirty="0">
                <a:solidFill>
                  <a:srgbClr val="000000">
                    <a:lumMod val="50000"/>
                    <a:lumOff val="50000"/>
                  </a:srgbClr>
                </a:solidFill>
                <a:latin typeface="Gill Sans MT" panose="020B0502020104020203" pitchFamily="34" charset="0"/>
                <a:ea typeface="Gill Sans"/>
                <a:cs typeface="GillSansMTStd-Book"/>
              </a:rPr>
              <a:t>. </a:t>
            </a:r>
            <a:r>
              <a:rPr kumimoji="0" lang="en-US" sz="2000" b="0" i="0"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rPr>
              <a:t>(</a:t>
            </a:r>
            <a:r>
              <a:rPr kumimoji="0" lang="en-US" sz="2000" b="0" i="1"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rPr>
              <a:t>Household Survey SOW, March 2021)</a:t>
            </a:r>
          </a:p>
          <a:p>
            <a:pPr marL="342900" lvl="0" indent="-342900">
              <a:buFont typeface="Arial" panose="020B0604020202020204" pitchFamily="34" charset="0"/>
              <a:buChar char="•"/>
              <a:defRPr/>
            </a:pPr>
            <a:endParaRPr kumimoji="0" lang="en-US" sz="2000" b="0"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endParaRPr>
          </a:p>
          <a:p>
            <a:pPr marL="342900" lvl="0" indent="-342900">
              <a:buFont typeface="Arial" panose="020B0604020202020204" pitchFamily="34" charset="0"/>
              <a:buChar char="•"/>
              <a:defRPr/>
            </a:pPr>
            <a:r>
              <a:rPr kumimoji="0" lang="en-US" sz="2000" b="0"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rPr>
              <a:t>Conduct additional analyses to help provide a deeper, expanded understanding of the survey results </a:t>
            </a:r>
            <a:r>
              <a:rPr kumimoji="0" lang="en-US" sz="2000" b="0" i="1"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rPr>
              <a:t>(Expanded Household Survey Exploratory Analysis, Sep 2021)</a:t>
            </a:r>
          </a:p>
          <a:p>
            <a:pPr marL="0" marR="0" lvl="0" indent="0" algn="l" defTabSz="457200" rtl="0" eaLnBrk="1" fontAlgn="auto" latinLnBrk="0" hangingPunct="1">
              <a:lnSpc>
                <a:spcPct val="100000"/>
              </a:lnSpc>
              <a:spcBef>
                <a:spcPts val="0"/>
              </a:spcBef>
              <a:spcAft>
                <a:spcPts val="0"/>
              </a:spcAft>
              <a:buClrTx/>
              <a:buSzTx/>
              <a:buFont typeface="Arial"/>
              <a:buNone/>
              <a:tabLst/>
              <a:defRPr/>
            </a:pPr>
            <a:endParaRPr lang="en-US" sz="2000" i="1" dirty="0">
              <a:solidFill>
                <a:srgbClr val="000000">
                  <a:lumMod val="50000"/>
                  <a:lumOff val="50000"/>
                </a:srgbClr>
              </a:solidFill>
              <a:latin typeface="Gill Sans MT" panose="020B0502020104020203" pitchFamily="34" charset="0"/>
              <a:ea typeface="Gill Sans"/>
              <a:cs typeface="GillSansMTStd-Book"/>
            </a:endParaRPr>
          </a:p>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2000" b="0" i="1"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endParaRPr>
          </a:p>
        </p:txBody>
      </p:sp>
      <mc:AlternateContent xmlns:mc="http://schemas.openxmlformats.org/markup-compatibility/2006">
        <mc:Choice xmlns:p14="http://schemas.microsoft.com/office/powerpoint/2010/main" Requires="p14">
          <p:contentPart p14:bwMode="auto" r:id="rId6">
            <p14:nvContentPartPr>
              <p14:cNvPr id="29" name="Ink 28">
                <a:extLst>
                  <a:ext uri="{FF2B5EF4-FFF2-40B4-BE49-F238E27FC236}">
                    <a16:creationId xmlns:a16="http://schemas.microsoft.com/office/drawing/2014/main" id="{BC0ADB6C-1C28-438B-9E2A-0009C3592008}"/>
                  </a:ext>
                </a:extLst>
              </p14:cNvPr>
              <p14:cNvContentPartPr/>
              <p14:nvPr/>
            </p14:nvContentPartPr>
            <p14:xfrm>
              <a:off x="-1489052" y="2551613"/>
              <a:ext cx="360" cy="360"/>
            </p14:xfrm>
          </p:contentPart>
        </mc:Choice>
        <mc:Fallback>
          <p:pic>
            <p:nvPicPr>
              <p:cNvPr id="29" name="Ink 28">
                <a:extLst>
                  <a:ext uri="{FF2B5EF4-FFF2-40B4-BE49-F238E27FC236}">
                    <a16:creationId xmlns:a16="http://schemas.microsoft.com/office/drawing/2014/main" id="{BC0ADB6C-1C28-438B-9E2A-0009C3592008}"/>
                  </a:ext>
                </a:extLst>
              </p:cNvPr>
              <p:cNvPicPr/>
              <p:nvPr/>
            </p:nvPicPr>
            <p:blipFill>
              <a:blip r:embed="rId7"/>
              <a:stretch>
                <a:fillRect/>
              </a:stretch>
            </p:blipFill>
            <p:spPr>
              <a:xfrm>
                <a:off x="-1498052" y="2542613"/>
                <a:ext cx="18000" cy="18000"/>
              </a:xfrm>
              <a:prstGeom prst="rect">
                <a:avLst/>
              </a:prstGeom>
            </p:spPr>
          </p:pic>
        </mc:Fallback>
      </mc:AlternateContent>
    </p:spTree>
    <p:extLst>
      <p:ext uri="{BB962C8B-B14F-4D97-AF65-F5344CB8AC3E}">
        <p14:creationId xmlns:p14="http://schemas.microsoft.com/office/powerpoint/2010/main" val="2722233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D3A0DC-6F91-4E43-A4AC-3D1697D780BD}"/>
              </a:ext>
            </a:extLst>
          </p:cNvPr>
          <p:cNvSpPr>
            <a:spLocks noGrp="1"/>
          </p:cNvSpPr>
          <p:nvPr>
            <p:ph sz="half" idx="1"/>
          </p:nvPr>
        </p:nvSpPr>
        <p:spPr>
          <a:xfrm>
            <a:off x="529389" y="3094646"/>
            <a:ext cx="7591927" cy="1577964"/>
          </a:xfrm>
        </p:spPr>
        <p:txBody>
          <a:bodyPr>
            <a:normAutofit/>
          </a:bodyPr>
          <a:lstStyle/>
          <a:p>
            <a:endParaRPr lang="en-US"/>
          </a:p>
          <a:p>
            <a:endParaRPr lang="en-US"/>
          </a:p>
        </p:txBody>
      </p:sp>
      <p:sp>
        <p:nvSpPr>
          <p:cNvPr id="5" name="Slide Number Placeholder 4">
            <a:extLst>
              <a:ext uri="{FF2B5EF4-FFF2-40B4-BE49-F238E27FC236}">
                <a16:creationId xmlns:a16="http://schemas.microsoft.com/office/drawing/2014/main" id="{8BDCFFB0-3B80-45F6-9FD4-BB89CB3B01F7}"/>
              </a:ext>
            </a:extLst>
          </p:cNvPr>
          <p:cNvSpPr>
            <a:spLocks noGrp="1"/>
          </p:cNvSpPr>
          <p:nvPr>
            <p:ph type="sldNum" sz="quarter" idx="12"/>
          </p:nvPr>
        </p:nvSpPr>
        <p:spPr/>
        <p:txBody>
          <a:bodyPr/>
          <a:lstStyle/>
          <a:p>
            <a:fld id="{42782948-4DBE-204D-AB9E-B65E067054AE}" type="slidenum">
              <a:rPr lang="en-US" smtClean="0"/>
              <a:pPr/>
              <a:t>30</a:t>
            </a:fld>
            <a:endParaRPr lang="en-US"/>
          </a:p>
        </p:txBody>
      </p:sp>
      <p:sp>
        <p:nvSpPr>
          <p:cNvPr id="6" name="Title 5">
            <a:extLst>
              <a:ext uri="{FF2B5EF4-FFF2-40B4-BE49-F238E27FC236}">
                <a16:creationId xmlns:a16="http://schemas.microsoft.com/office/drawing/2014/main" id="{F9BDB1C8-DA16-4DB2-B0A6-A70ABFAC92E4}"/>
              </a:ext>
            </a:extLst>
          </p:cNvPr>
          <p:cNvSpPr>
            <a:spLocks noGrp="1"/>
          </p:cNvSpPr>
          <p:nvPr>
            <p:ph type="title"/>
          </p:nvPr>
        </p:nvSpPr>
        <p:spPr>
          <a:xfrm>
            <a:off x="147997" y="7840"/>
            <a:ext cx="8839200" cy="830997"/>
          </a:xfrm>
          <a:solidFill>
            <a:srgbClr val="FFFFFF"/>
          </a:solidFill>
        </p:spPr>
        <p:txBody>
          <a:bodyPr/>
          <a:lstStyle/>
          <a:p>
            <a:r>
              <a:rPr lang="en-US" b="1" dirty="0"/>
              <a:t>RESILIENCE</a:t>
            </a:r>
            <a:br>
              <a:rPr lang="en-US" b="1" dirty="0"/>
            </a:br>
            <a:r>
              <a:rPr lang="en-US" b="1" dirty="0"/>
              <a:t>Disaggregates of absorptive capacity and food insecurity </a:t>
            </a:r>
          </a:p>
        </p:txBody>
      </p:sp>
      <p:sp>
        <p:nvSpPr>
          <p:cNvPr id="8" name="Content Placeholder 1">
            <a:extLst>
              <a:ext uri="{FF2B5EF4-FFF2-40B4-BE49-F238E27FC236}">
                <a16:creationId xmlns:a16="http://schemas.microsoft.com/office/drawing/2014/main" id="{DE9A2E5B-025E-46D4-8BF8-85319D64E1FD}"/>
              </a:ext>
            </a:extLst>
          </p:cNvPr>
          <p:cNvSpPr txBox="1">
            <a:spLocks/>
          </p:cNvSpPr>
          <p:nvPr/>
        </p:nvSpPr>
        <p:spPr>
          <a:xfrm>
            <a:off x="147997" y="1153988"/>
            <a:ext cx="4051026" cy="3518622"/>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a:p>
          <a:p>
            <a:endParaRPr lang="en-US"/>
          </a:p>
        </p:txBody>
      </p:sp>
      <p:sp>
        <p:nvSpPr>
          <p:cNvPr id="13" name="Content Placeholder 1">
            <a:extLst>
              <a:ext uri="{FF2B5EF4-FFF2-40B4-BE49-F238E27FC236}">
                <a16:creationId xmlns:a16="http://schemas.microsoft.com/office/drawing/2014/main" id="{F563E19E-A97D-450F-81AB-1B67F748DA00}"/>
              </a:ext>
            </a:extLst>
          </p:cNvPr>
          <p:cNvSpPr txBox="1">
            <a:spLocks/>
          </p:cNvSpPr>
          <p:nvPr/>
        </p:nvSpPr>
        <p:spPr>
          <a:xfrm>
            <a:off x="5913364" y="1138782"/>
            <a:ext cx="3078236" cy="3533828"/>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Donor activity in the community is associated with a 4.5 percentage point reduction in food insecurity</a:t>
            </a:r>
          </a:p>
          <a:p>
            <a:r>
              <a:rPr lang="en-US" dirty="0"/>
              <a:t>Group participation associated with lower food insecurity, but may reflect a more permissive environment</a:t>
            </a:r>
          </a:p>
          <a:p>
            <a:r>
              <a:rPr lang="en-US" dirty="0"/>
              <a:t>Early warning systems associated with an increase in food insecurity, but this may reflect the targeting of plans to areas of highest need</a:t>
            </a:r>
          </a:p>
        </p:txBody>
      </p:sp>
      <p:pic>
        <p:nvPicPr>
          <p:cNvPr id="14" name="Picture 13">
            <a:extLst>
              <a:ext uri="{FF2B5EF4-FFF2-40B4-BE49-F238E27FC236}">
                <a16:creationId xmlns:a16="http://schemas.microsoft.com/office/drawing/2014/main" id="{305FD8C4-F708-4D8C-942C-7E74D5C51847}"/>
              </a:ext>
            </a:extLst>
          </p:cNvPr>
          <p:cNvPicPr>
            <a:picLocks noChangeAspect="1"/>
          </p:cNvPicPr>
          <p:nvPr/>
        </p:nvPicPr>
        <p:blipFill>
          <a:blip r:embed="rId3"/>
          <a:stretch>
            <a:fillRect/>
          </a:stretch>
        </p:blipFill>
        <p:spPr>
          <a:xfrm>
            <a:off x="241209" y="921389"/>
            <a:ext cx="5672155" cy="4051540"/>
          </a:xfrm>
          <a:prstGeom prst="rect">
            <a:avLst/>
          </a:prstGeom>
        </p:spPr>
      </p:pic>
    </p:spTree>
    <p:extLst>
      <p:ext uri="{BB962C8B-B14F-4D97-AF65-F5344CB8AC3E}">
        <p14:creationId xmlns:p14="http://schemas.microsoft.com/office/powerpoint/2010/main" val="2215509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7" name="Picture Placeholder 16" descr="Organic shapes reminiscent of river rocks">
            <a:extLst>
              <a:ext uri="{FF2B5EF4-FFF2-40B4-BE49-F238E27FC236}">
                <a16:creationId xmlns:a16="http://schemas.microsoft.com/office/drawing/2014/main" id="{2661B62A-8A25-4409-81CB-720D0D214449}"/>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l="4688" r="4688"/>
          <a:stretch>
            <a:fillRect/>
          </a:stretch>
        </p:blipFill>
        <p:spPr>
          <a:xfrm>
            <a:off x="4648200" y="153987"/>
            <a:ext cx="4419600" cy="4876799"/>
          </a:xfrm>
        </p:spPr>
      </p:pic>
      <p:sp>
        <p:nvSpPr>
          <p:cNvPr id="3" name="Date Placeholder 2">
            <a:extLst>
              <a:ext uri="{FF2B5EF4-FFF2-40B4-BE49-F238E27FC236}">
                <a16:creationId xmlns:a16="http://schemas.microsoft.com/office/drawing/2014/main" id="{04AC874E-6D4F-4F4F-88B8-FA1D383F13B3}"/>
              </a:ext>
            </a:extLst>
          </p:cNvPr>
          <p:cNvSpPr>
            <a:spLocks noGrp="1"/>
          </p:cNvSpPr>
          <p:nvPr>
            <p:ph type="dt" sz="half" idx="2"/>
          </p:nvPr>
        </p:nvSpPr>
        <p:spPr/>
        <p:txBody>
          <a:bodyPr/>
          <a:lstStyle/>
          <a:p>
            <a:fld id="{60FEB5C5-97E6-6B45-BBE4-F2449473BB96}" type="datetime1">
              <a:rPr lang="en-US" smtClean="0"/>
              <a:pPr/>
              <a:t>12/14/2021</a:t>
            </a:fld>
            <a:endParaRPr lang="en-US"/>
          </a:p>
        </p:txBody>
      </p:sp>
      <p:sp>
        <p:nvSpPr>
          <p:cNvPr id="4" name="Slide Number Placeholder 3">
            <a:extLst>
              <a:ext uri="{FF2B5EF4-FFF2-40B4-BE49-F238E27FC236}">
                <a16:creationId xmlns:a16="http://schemas.microsoft.com/office/drawing/2014/main" id="{15BEE11F-2A25-40E0-83A8-ADFDEF97A3B3}"/>
              </a:ext>
            </a:extLst>
          </p:cNvPr>
          <p:cNvSpPr>
            <a:spLocks noGrp="1"/>
          </p:cNvSpPr>
          <p:nvPr>
            <p:ph type="sldNum" sz="quarter" idx="4"/>
          </p:nvPr>
        </p:nvSpPr>
        <p:spPr/>
        <p:txBody>
          <a:bodyPr/>
          <a:lstStyle/>
          <a:p>
            <a:fld id="{42782948-4DBE-204D-AB9E-B65E067054AE}" type="slidenum">
              <a:rPr lang="en-US" smtClean="0"/>
              <a:pPr/>
              <a:t>31</a:t>
            </a:fld>
            <a:endParaRPr lang="en-US"/>
          </a:p>
        </p:txBody>
      </p:sp>
      <p:sp>
        <p:nvSpPr>
          <p:cNvPr id="6" name="Title 5">
            <a:extLst>
              <a:ext uri="{FF2B5EF4-FFF2-40B4-BE49-F238E27FC236}">
                <a16:creationId xmlns:a16="http://schemas.microsoft.com/office/drawing/2014/main" id="{1FB4812E-5323-4615-9DCD-B4D6BB830CC0}"/>
              </a:ext>
            </a:extLst>
          </p:cNvPr>
          <p:cNvSpPr>
            <a:spLocks noGrp="1"/>
          </p:cNvSpPr>
          <p:nvPr>
            <p:ph type="title"/>
          </p:nvPr>
        </p:nvSpPr>
        <p:spPr>
          <a:xfrm>
            <a:off x="609905" y="2086979"/>
            <a:ext cx="3885896" cy="707886"/>
          </a:xfrm>
        </p:spPr>
        <p:txBody>
          <a:bodyPr/>
          <a:lstStyle/>
          <a:p>
            <a:r>
              <a:rPr lang="en-US" sz="4000" b="1"/>
              <a:t>DISCUSSION</a:t>
            </a:r>
          </a:p>
        </p:txBody>
      </p:sp>
    </p:spTree>
    <p:extLst>
      <p:ext uri="{BB962C8B-B14F-4D97-AF65-F5344CB8AC3E}">
        <p14:creationId xmlns:p14="http://schemas.microsoft.com/office/powerpoint/2010/main" val="4059950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39B254-BD0C-4313-8FEE-B5D45F44F31B}"/>
              </a:ext>
            </a:extLst>
          </p:cNvPr>
          <p:cNvSpPr>
            <a:spLocks noGrp="1"/>
          </p:cNvSpPr>
          <p:nvPr>
            <p:ph type="dt" sz="half" idx="2"/>
          </p:nvPr>
        </p:nvSpPr>
        <p:spPr/>
        <p:txBody>
          <a:bodyPr/>
          <a:lstStyle/>
          <a:p>
            <a:fld id="{414FB1AD-D69E-B741-965A-0BAE826C2FA6}" type="datetime1">
              <a:rPr lang="en-US" smtClean="0"/>
              <a:pPr/>
              <a:t>12/14/2021</a:t>
            </a:fld>
            <a:endParaRPr lang="en-US"/>
          </a:p>
        </p:txBody>
      </p:sp>
      <p:sp>
        <p:nvSpPr>
          <p:cNvPr id="3" name="Footer Placeholder 2">
            <a:extLst>
              <a:ext uri="{FF2B5EF4-FFF2-40B4-BE49-F238E27FC236}">
                <a16:creationId xmlns:a16="http://schemas.microsoft.com/office/drawing/2014/main" id="{8571F6C5-2FBE-42F2-BF20-C15F9C110F67}"/>
              </a:ext>
            </a:extLst>
          </p:cNvPr>
          <p:cNvSpPr>
            <a:spLocks noGrp="1"/>
          </p:cNvSpPr>
          <p:nvPr>
            <p:ph type="ftr" sz="quarter" idx="3"/>
          </p:nvPr>
        </p:nvSpPr>
        <p:spPr/>
        <p:txBody>
          <a:bodyPr/>
          <a:lstStyle/>
          <a:p>
            <a:r>
              <a:rPr lang="en-US"/>
              <a:t>MSI MESP S. Sudan Household Survey Baseline 2021</a:t>
            </a:r>
          </a:p>
        </p:txBody>
      </p:sp>
      <p:sp>
        <p:nvSpPr>
          <p:cNvPr id="4" name="Slide Number Placeholder 3">
            <a:extLst>
              <a:ext uri="{FF2B5EF4-FFF2-40B4-BE49-F238E27FC236}">
                <a16:creationId xmlns:a16="http://schemas.microsoft.com/office/drawing/2014/main" id="{1286F4FC-60D5-4A69-8A1F-98FEFF3C0D11}"/>
              </a:ext>
            </a:extLst>
          </p:cNvPr>
          <p:cNvSpPr>
            <a:spLocks noGrp="1"/>
          </p:cNvSpPr>
          <p:nvPr>
            <p:ph type="sldNum" sz="quarter" idx="4"/>
          </p:nvPr>
        </p:nvSpPr>
        <p:spPr/>
        <p:txBody>
          <a:bodyPr/>
          <a:lstStyle/>
          <a:p>
            <a:fld id="{42782948-4DBE-204D-AB9E-B65E067054AE}" type="slidenum">
              <a:rPr lang="en-US" smtClean="0"/>
              <a:pPr/>
              <a:t>32</a:t>
            </a:fld>
            <a:endParaRPr lang="en-US"/>
          </a:p>
        </p:txBody>
      </p:sp>
      <p:sp>
        <p:nvSpPr>
          <p:cNvPr id="5" name="Title 4">
            <a:extLst>
              <a:ext uri="{FF2B5EF4-FFF2-40B4-BE49-F238E27FC236}">
                <a16:creationId xmlns:a16="http://schemas.microsoft.com/office/drawing/2014/main" id="{BD41B82A-3B29-4F39-8E82-1F807865B4D0}"/>
              </a:ext>
            </a:extLst>
          </p:cNvPr>
          <p:cNvSpPr>
            <a:spLocks noGrp="1"/>
          </p:cNvSpPr>
          <p:nvPr>
            <p:ph type="title"/>
          </p:nvPr>
        </p:nvSpPr>
        <p:spPr>
          <a:xfrm>
            <a:off x="686104" y="394533"/>
            <a:ext cx="7772400" cy="461665"/>
          </a:xfrm>
        </p:spPr>
        <p:txBody>
          <a:bodyPr/>
          <a:lstStyle/>
          <a:p>
            <a:r>
              <a:rPr lang="en-US" dirty="0"/>
              <a:t>Summary of Findings/Conclusions </a:t>
            </a:r>
          </a:p>
        </p:txBody>
      </p:sp>
      <p:sp>
        <p:nvSpPr>
          <p:cNvPr id="6" name="Content Placeholder 5">
            <a:extLst>
              <a:ext uri="{FF2B5EF4-FFF2-40B4-BE49-F238E27FC236}">
                <a16:creationId xmlns:a16="http://schemas.microsoft.com/office/drawing/2014/main" id="{32D56D02-5594-44DE-BCFD-D25CB2A6E9BD}"/>
              </a:ext>
            </a:extLst>
          </p:cNvPr>
          <p:cNvSpPr>
            <a:spLocks noGrp="1"/>
          </p:cNvSpPr>
          <p:nvPr>
            <p:ph idx="1"/>
          </p:nvPr>
        </p:nvSpPr>
        <p:spPr>
          <a:xfrm>
            <a:off x="685800" y="1026942"/>
            <a:ext cx="7772400" cy="3470445"/>
          </a:xfrm>
        </p:spPr>
        <p:txBody>
          <a:bodyPr>
            <a:normAutofit/>
          </a:bodyPr>
          <a:lstStyle/>
          <a:p>
            <a:pPr marL="457200" indent="-457200">
              <a:buFont typeface="Wingdings" panose="05000000000000000000" pitchFamily="2" charset="2"/>
              <a:buChar char="q"/>
            </a:pPr>
            <a:r>
              <a:rPr lang="en-US" dirty="0">
                <a:solidFill>
                  <a:schemeClr val="tx1">
                    <a:lumMod val="65000"/>
                    <a:lumOff val="35000"/>
                  </a:schemeClr>
                </a:solidFill>
              </a:rPr>
              <a:t>USAID/South Sudan has a valid baseline to measure its 2020-2024 strategy</a:t>
            </a:r>
          </a:p>
          <a:p>
            <a:pPr marL="457200" indent="-457200">
              <a:buFont typeface="Wingdings" panose="05000000000000000000" pitchFamily="2" charset="2"/>
              <a:buChar char="q"/>
            </a:pPr>
            <a:r>
              <a:rPr lang="en-US" dirty="0">
                <a:solidFill>
                  <a:schemeClr val="tx1">
                    <a:lumMod val="65000"/>
                    <a:lumOff val="35000"/>
                  </a:schemeClr>
                </a:solidFill>
              </a:rPr>
              <a:t>USAID/South Sudan has additional baseline measures on resilience capacities</a:t>
            </a:r>
          </a:p>
          <a:p>
            <a:pPr marL="457200" indent="-457200">
              <a:buFont typeface="Wingdings" panose="05000000000000000000" pitchFamily="2" charset="2"/>
              <a:buChar char="q"/>
            </a:pPr>
            <a:r>
              <a:rPr lang="en-US" dirty="0">
                <a:solidFill>
                  <a:schemeClr val="tx1">
                    <a:lumMod val="65000"/>
                    <a:lumOff val="35000"/>
                  </a:schemeClr>
                </a:solidFill>
              </a:rPr>
              <a:t>Increases in resilience capacity were associated with improvements in well-being outcomes (ability to recover from shocks, food insecurity)</a:t>
            </a:r>
          </a:p>
          <a:p>
            <a:pPr marL="457200" indent="-457200">
              <a:buFont typeface="Wingdings" panose="05000000000000000000" pitchFamily="2" charset="2"/>
              <a:buChar char="q"/>
            </a:pPr>
            <a:r>
              <a:rPr lang="en-US" dirty="0">
                <a:solidFill>
                  <a:schemeClr val="tx1">
                    <a:lumMod val="65000"/>
                    <a:lumOff val="35000"/>
                  </a:schemeClr>
                </a:solidFill>
              </a:rPr>
              <a:t>Food security a better outcome measure of humanitarian assistance outcomes than dietary diversity</a:t>
            </a:r>
          </a:p>
          <a:p>
            <a:pPr marL="457200" indent="-457200">
              <a:buFont typeface="Wingdings" panose="05000000000000000000" pitchFamily="2" charset="2"/>
              <a:buChar char="q"/>
            </a:pPr>
            <a:r>
              <a:rPr lang="en-US" dirty="0">
                <a:solidFill>
                  <a:schemeClr val="tx1">
                    <a:lumMod val="65000"/>
                    <a:lumOff val="35000"/>
                  </a:schemeClr>
                </a:solidFill>
              </a:rPr>
              <a:t>Resilience capacity measures (agency, cohesion) tended to be higher in areas with higher incidence of shocks and conflict, and could therefore be considered a form of coping strategy</a:t>
            </a:r>
          </a:p>
          <a:p>
            <a:endParaRPr lang="en-US" dirty="0"/>
          </a:p>
          <a:p>
            <a:pPr marL="0" indent="0">
              <a:buNone/>
            </a:pPr>
            <a:endParaRPr lang="en-US" dirty="0"/>
          </a:p>
        </p:txBody>
      </p:sp>
    </p:spTree>
    <p:extLst>
      <p:ext uri="{BB962C8B-B14F-4D97-AF65-F5344CB8AC3E}">
        <p14:creationId xmlns:p14="http://schemas.microsoft.com/office/powerpoint/2010/main" val="2313507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39B254-BD0C-4313-8FEE-B5D45F44F31B}"/>
              </a:ext>
            </a:extLst>
          </p:cNvPr>
          <p:cNvSpPr>
            <a:spLocks noGrp="1"/>
          </p:cNvSpPr>
          <p:nvPr>
            <p:ph type="dt" sz="half" idx="2"/>
          </p:nvPr>
        </p:nvSpPr>
        <p:spPr/>
        <p:txBody>
          <a:bodyPr/>
          <a:lstStyle/>
          <a:p>
            <a:fld id="{414FB1AD-D69E-B741-965A-0BAE826C2FA6}" type="datetime1">
              <a:rPr lang="en-US" smtClean="0"/>
              <a:pPr/>
              <a:t>12/14/2021</a:t>
            </a:fld>
            <a:endParaRPr lang="en-US"/>
          </a:p>
        </p:txBody>
      </p:sp>
      <p:sp>
        <p:nvSpPr>
          <p:cNvPr id="3" name="Footer Placeholder 2">
            <a:extLst>
              <a:ext uri="{FF2B5EF4-FFF2-40B4-BE49-F238E27FC236}">
                <a16:creationId xmlns:a16="http://schemas.microsoft.com/office/drawing/2014/main" id="{8571F6C5-2FBE-42F2-BF20-C15F9C110F67}"/>
              </a:ext>
            </a:extLst>
          </p:cNvPr>
          <p:cNvSpPr>
            <a:spLocks noGrp="1"/>
          </p:cNvSpPr>
          <p:nvPr>
            <p:ph type="ftr" sz="quarter" idx="3"/>
          </p:nvPr>
        </p:nvSpPr>
        <p:spPr/>
        <p:txBody>
          <a:bodyPr/>
          <a:lstStyle/>
          <a:p>
            <a:r>
              <a:rPr lang="en-US"/>
              <a:t>MSI MESP S. Sudan Household Survey Baseline 2021</a:t>
            </a:r>
          </a:p>
        </p:txBody>
      </p:sp>
      <p:sp>
        <p:nvSpPr>
          <p:cNvPr id="4" name="Slide Number Placeholder 3">
            <a:extLst>
              <a:ext uri="{FF2B5EF4-FFF2-40B4-BE49-F238E27FC236}">
                <a16:creationId xmlns:a16="http://schemas.microsoft.com/office/drawing/2014/main" id="{1286F4FC-60D5-4A69-8A1F-98FEFF3C0D11}"/>
              </a:ext>
            </a:extLst>
          </p:cNvPr>
          <p:cNvSpPr>
            <a:spLocks noGrp="1"/>
          </p:cNvSpPr>
          <p:nvPr>
            <p:ph type="sldNum" sz="quarter" idx="4"/>
          </p:nvPr>
        </p:nvSpPr>
        <p:spPr/>
        <p:txBody>
          <a:bodyPr/>
          <a:lstStyle/>
          <a:p>
            <a:fld id="{42782948-4DBE-204D-AB9E-B65E067054AE}" type="slidenum">
              <a:rPr lang="en-US" smtClean="0"/>
              <a:pPr/>
              <a:t>33</a:t>
            </a:fld>
            <a:endParaRPr lang="en-US"/>
          </a:p>
        </p:txBody>
      </p:sp>
      <p:sp>
        <p:nvSpPr>
          <p:cNvPr id="5" name="Title 4">
            <a:extLst>
              <a:ext uri="{FF2B5EF4-FFF2-40B4-BE49-F238E27FC236}">
                <a16:creationId xmlns:a16="http://schemas.microsoft.com/office/drawing/2014/main" id="{BD41B82A-3B29-4F39-8E82-1F807865B4D0}"/>
              </a:ext>
            </a:extLst>
          </p:cNvPr>
          <p:cNvSpPr>
            <a:spLocks noGrp="1"/>
          </p:cNvSpPr>
          <p:nvPr>
            <p:ph type="title"/>
          </p:nvPr>
        </p:nvSpPr>
        <p:spPr>
          <a:xfrm>
            <a:off x="686104" y="317161"/>
            <a:ext cx="7772400" cy="461665"/>
          </a:xfrm>
        </p:spPr>
        <p:txBody>
          <a:bodyPr/>
          <a:lstStyle/>
          <a:p>
            <a:r>
              <a:rPr lang="en-US" dirty="0"/>
              <a:t>Suggestions for consideration</a:t>
            </a:r>
          </a:p>
        </p:txBody>
      </p:sp>
      <p:sp>
        <p:nvSpPr>
          <p:cNvPr id="6" name="Content Placeholder 5">
            <a:extLst>
              <a:ext uri="{FF2B5EF4-FFF2-40B4-BE49-F238E27FC236}">
                <a16:creationId xmlns:a16="http://schemas.microsoft.com/office/drawing/2014/main" id="{32D56D02-5594-44DE-BCFD-D25CB2A6E9BD}"/>
              </a:ext>
            </a:extLst>
          </p:cNvPr>
          <p:cNvSpPr>
            <a:spLocks noGrp="1"/>
          </p:cNvSpPr>
          <p:nvPr>
            <p:ph idx="1"/>
          </p:nvPr>
        </p:nvSpPr>
        <p:spPr>
          <a:xfrm>
            <a:off x="685800" y="900332"/>
            <a:ext cx="7772400" cy="3597055"/>
          </a:xfrm>
        </p:spPr>
        <p:txBody>
          <a:bodyPr>
            <a:normAutofit/>
          </a:bodyPr>
          <a:lstStyle/>
          <a:p>
            <a:pPr marL="457200" indent="-457200">
              <a:buFont typeface="Wingdings" panose="05000000000000000000" pitchFamily="2" charset="2"/>
              <a:buChar char="q"/>
            </a:pPr>
            <a:endParaRPr lang="en-US" dirty="0">
              <a:solidFill>
                <a:schemeClr val="tx1">
                  <a:lumMod val="65000"/>
                  <a:lumOff val="35000"/>
                </a:schemeClr>
              </a:solidFill>
            </a:endParaRPr>
          </a:p>
          <a:p>
            <a:pPr marL="457200" indent="-457200">
              <a:buFont typeface="Wingdings" panose="05000000000000000000" pitchFamily="2" charset="2"/>
              <a:buChar char="q"/>
            </a:pPr>
            <a:r>
              <a:rPr lang="en-US" dirty="0"/>
              <a:t>Conduct follow-up studies to examine relationships between resilience capacities, coping strategies, and subsequent well-being</a:t>
            </a:r>
            <a:endParaRPr lang="en-US" dirty="0">
              <a:solidFill>
                <a:schemeClr val="tx1">
                  <a:lumMod val="65000"/>
                  <a:lumOff val="35000"/>
                </a:schemeClr>
              </a:solidFill>
            </a:endParaRPr>
          </a:p>
          <a:p>
            <a:pPr lvl="1">
              <a:buFont typeface="Arial" panose="020B0604020202020204" pitchFamily="34" charset="0"/>
              <a:buChar char="•"/>
            </a:pPr>
            <a:r>
              <a:rPr lang="en-US" dirty="0">
                <a:solidFill>
                  <a:schemeClr val="tx1">
                    <a:lumMod val="65000"/>
                    <a:lumOff val="35000"/>
                  </a:schemeClr>
                </a:solidFill>
              </a:rPr>
              <a:t>disparities in bonding and bridging social capital</a:t>
            </a:r>
          </a:p>
          <a:p>
            <a:pPr lvl="1">
              <a:buFont typeface="Arial" panose="020B0604020202020204" pitchFamily="34" charset="0"/>
              <a:buChar char="•"/>
            </a:pPr>
            <a:r>
              <a:rPr lang="en-US" dirty="0">
                <a:solidFill>
                  <a:schemeClr val="tx1">
                    <a:lumMod val="65000"/>
                    <a:lumOff val="35000"/>
                  </a:schemeClr>
                </a:solidFill>
              </a:rPr>
              <a:t>additional social norms information (i.e., education, household power distribution, food access, informal safety nets) </a:t>
            </a:r>
          </a:p>
          <a:p>
            <a:pPr marL="457200" indent="-457200">
              <a:buFont typeface="Wingdings" panose="05000000000000000000" pitchFamily="2" charset="2"/>
              <a:buChar char="q"/>
            </a:pPr>
            <a:r>
              <a:rPr lang="en-US" dirty="0"/>
              <a:t>Collect additional data on food security, coping strategies</a:t>
            </a:r>
          </a:p>
          <a:p>
            <a:pPr marL="911225" lvl="1" indent="-457200">
              <a:buFont typeface="Wingdings" panose="05000000000000000000" pitchFamily="2" charset="2"/>
              <a:buChar char="q"/>
            </a:pPr>
            <a:r>
              <a:rPr lang="en-US" dirty="0"/>
              <a:t>Add food security as a PMP indicator if feasible</a:t>
            </a:r>
          </a:p>
          <a:p>
            <a:pPr marL="911225" lvl="1" indent="-457200">
              <a:buFont typeface="Wingdings" panose="05000000000000000000" pitchFamily="2" charset="2"/>
              <a:buChar char="q"/>
            </a:pPr>
            <a:r>
              <a:rPr lang="en-US" dirty="0"/>
              <a:t>Incorporate outcome monitoring into beneficiary surveys</a:t>
            </a:r>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528870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rot="16200000">
            <a:off x="7457762" y="3116795"/>
            <a:ext cx="2876291" cy="191386"/>
          </a:xfrm>
        </p:spPr>
        <p:txBody>
          <a:bodyPr/>
          <a:lstStyle/>
          <a:p>
            <a:pPr algn="l"/>
            <a:r>
              <a:rPr lang="en-US"/>
              <a:t>Source: MESP Field team picture of a deserted EA in </a:t>
            </a:r>
            <a:r>
              <a:rPr lang="en-US" err="1"/>
              <a:t>Mayendit</a:t>
            </a:r>
            <a:r>
              <a:rPr lang="en-US"/>
              <a:t>.</a:t>
            </a:r>
          </a:p>
        </p:txBody>
      </p:sp>
      <p:sp>
        <p:nvSpPr>
          <p:cNvPr id="5" name="Date Placeholder 4"/>
          <p:cNvSpPr>
            <a:spLocks noGrp="1"/>
          </p:cNvSpPr>
          <p:nvPr>
            <p:ph type="dt" sz="half" idx="2"/>
          </p:nvPr>
        </p:nvSpPr>
        <p:spPr/>
        <p:txBody>
          <a:bodyPr/>
          <a:lstStyle/>
          <a:p>
            <a:fld id="{BCCE5460-4FB7-5647-9AB1-CEF5116A5DCA}" type="datetime1">
              <a:rPr lang="en-US" smtClean="0"/>
              <a:pPr/>
              <a:t>12/14/2021</a:t>
            </a:fld>
            <a:endParaRPr lang="en-US"/>
          </a:p>
        </p:txBody>
      </p:sp>
      <p:sp>
        <p:nvSpPr>
          <p:cNvPr id="7" name="Slide Number Placeholder 6"/>
          <p:cNvSpPr>
            <a:spLocks noGrp="1"/>
          </p:cNvSpPr>
          <p:nvPr>
            <p:ph type="sldNum" sz="quarter" idx="4"/>
          </p:nvPr>
        </p:nvSpPr>
        <p:spPr/>
        <p:txBody>
          <a:bodyPr/>
          <a:lstStyle/>
          <a:p>
            <a:fld id="{42782948-4DBE-204D-AB9E-B65E067054AE}" type="slidenum">
              <a:rPr lang="en-US" smtClean="0"/>
              <a:pPr/>
              <a:t>34</a:t>
            </a:fld>
            <a:endParaRPr lang="en-US"/>
          </a:p>
        </p:txBody>
      </p:sp>
      <p:sp>
        <p:nvSpPr>
          <p:cNvPr id="12" name="Subtitle 11"/>
          <p:cNvSpPr>
            <a:spLocks noGrp="1"/>
          </p:cNvSpPr>
          <p:nvPr>
            <p:ph type="subTitle" idx="1"/>
          </p:nvPr>
        </p:nvSpPr>
        <p:spPr>
          <a:effectLst/>
        </p:spPr>
        <p:txBody>
          <a:bodyPr/>
          <a:lstStyle/>
          <a:p>
            <a:r>
              <a:rPr lang="en-US" dirty="0"/>
              <a:t>For more information about this baseline, please contact the South Sudan MESP team.</a:t>
            </a:r>
          </a:p>
        </p:txBody>
      </p:sp>
      <p:sp>
        <p:nvSpPr>
          <p:cNvPr id="8" name="Subtitle 11">
            <a:extLst>
              <a:ext uri="{FF2B5EF4-FFF2-40B4-BE49-F238E27FC236}">
                <a16:creationId xmlns:a16="http://schemas.microsoft.com/office/drawing/2014/main" id="{4B731A56-C984-48C0-A74A-BE37D3B2A841}"/>
              </a:ext>
            </a:extLst>
          </p:cNvPr>
          <p:cNvSpPr txBox="1">
            <a:spLocks/>
          </p:cNvSpPr>
          <p:nvPr/>
        </p:nvSpPr>
        <p:spPr>
          <a:xfrm>
            <a:off x="571500" y="746425"/>
            <a:ext cx="3429000" cy="1209781"/>
          </a:xfrm>
          <a:prstGeom prst="rect">
            <a:avLst/>
          </a:prstGeom>
          <a:effectLst/>
        </p:spPr>
        <p:txBody>
          <a:bodyPr vert="horz" lIns="91440" tIns="45720" rIns="91440" bIns="45720" rtlCol="0">
            <a:normAutofit/>
          </a:bodyPr>
          <a:lstStyle>
            <a:lvl1pPr marL="0" indent="0" algn="l" defTabSz="457200" rtl="0" eaLnBrk="1" latinLnBrk="0" hangingPunct="1">
              <a:spcBef>
                <a:spcPts val="0"/>
              </a:spcBef>
              <a:spcAft>
                <a:spcPts val="800"/>
              </a:spcAft>
              <a:buFont typeface="Arial"/>
              <a:buNone/>
              <a:defRPr sz="1600" b="0" i="0" kern="1200">
                <a:solidFill>
                  <a:schemeClr val="bg1"/>
                </a:solidFill>
                <a:latin typeface="Gill Sans MT"/>
                <a:ea typeface="+mn-ea"/>
                <a:cs typeface="Gill Sans MT"/>
              </a:defRPr>
            </a:lvl1pPr>
            <a:lvl2pPr marL="457200" indent="0" algn="ctr" defTabSz="457200" rtl="0" eaLnBrk="1" latinLnBrk="0" hangingPunct="1">
              <a:spcBef>
                <a:spcPts val="0"/>
              </a:spcBef>
              <a:spcAft>
                <a:spcPts val="800"/>
              </a:spcAft>
              <a:buFont typeface="Arial"/>
              <a:buNone/>
              <a:defRPr sz="1600" b="0" i="0" kern="1200">
                <a:solidFill>
                  <a:schemeClr val="tx1">
                    <a:tint val="75000"/>
                  </a:schemeClr>
                </a:solidFill>
                <a:latin typeface="Gill Sans MT"/>
                <a:ea typeface="+mn-ea"/>
                <a:cs typeface="Gill Sans MT"/>
              </a:defRPr>
            </a:lvl2pPr>
            <a:lvl3pPr marL="914400" indent="0" algn="ctr" defTabSz="457200" rtl="0" eaLnBrk="1" latinLnBrk="0" hangingPunct="1">
              <a:spcBef>
                <a:spcPct val="20000"/>
              </a:spcBef>
              <a:buFont typeface="Arial"/>
              <a:buNone/>
              <a:defRPr sz="1800" b="0" i="0" kern="1200">
                <a:solidFill>
                  <a:schemeClr val="tx1">
                    <a:tint val="75000"/>
                  </a:schemeClr>
                </a:solidFill>
                <a:latin typeface="Gill Sans MT"/>
                <a:ea typeface="+mn-ea"/>
                <a:cs typeface="Gill Sans MT"/>
              </a:defRPr>
            </a:lvl3pPr>
            <a:lvl4pPr marL="1371600" indent="0" algn="ctr" defTabSz="457200" rtl="0" eaLnBrk="1" latinLnBrk="0" hangingPunct="1">
              <a:spcBef>
                <a:spcPct val="20000"/>
              </a:spcBef>
              <a:buFont typeface="Arial"/>
              <a:buNone/>
              <a:defRPr sz="1600" b="0" i="0" kern="1200">
                <a:solidFill>
                  <a:schemeClr val="tx1">
                    <a:tint val="75000"/>
                  </a:schemeClr>
                </a:solidFill>
                <a:latin typeface="Gill Sans MT"/>
                <a:ea typeface="+mn-ea"/>
                <a:cs typeface="Gill Sans MT"/>
              </a:defRPr>
            </a:lvl4pPr>
            <a:lvl5pPr marL="1828800" indent="0" algn="ctr" defTabSz="457200" rtl="0" eaLnBrk="1" latinLnBrk="0" hangingPunct="1">
              <a:spcBef>
                <a:spcPct val="20000"/>
              </a:spcBef>
              <a:buFont typeface="Arial"/>
              <a:buNone/>
              <a:defRPr sz="1400" b="0" i="0" kern="1200">
                <a:solidFill>
                  <a:schemeClr val="tx1">
                    <a:tint val="75000"/>
                  </a:schemeClr>
                </a:solidFill>
                <a:latin typeface="Gill Sans MT"/>
                <a:ea typeface="+mn-ea"/>
                <a:cs typeface="Gill Sans M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4800" b="1"/>
              <a:t>Thank you!</a:t>
            </a:r>
          </a:p>
        </p:txBody>
      </p:sp>
    </p:spTree>
    <p:extLst>
      <p:ext uri="{BB962C8B-B14F-4D97-AF65-F5344CB8AC3E}">
        <p14:creationId xmlns:p14="http://schemas.microsoft.com/office/powerpoint/2010/main" val="2337753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8999DD-1395-417E-92D0-E0B85DA4F845}"/>
              </a:ext>
            </a:extLst>
          </p:cNvPr>
          <p:cNvSpPr>
            <a:spLocks noGrp="1"/>
          </p:cNvSpPr>
          <p:nvPr>
            <p:ph type="dt" sz="half" idx="2"/>
          </p:nvPr>
        </p:nvSpPr>
        <p:spPr/>
        <p:txBody>
          <a:bodyPr/>
          <a:lstStyle/>
          <a:p>
            <a:fld id="{3F4168E2-91C5-9646-9F53-5B4E70AF759D}" type="datetime1">
              <a:rPr lang="en-US" smtClean="0"/>
              <a:pPr/>
              <a:t>12/14/2021</a:t>
            </a:fld>
            <a:endParaRPr lang="en-US"/>
          </a:p>
        </p:txBody>
      </p:sp>
      <p:sp>
        <p:nvSpPr>
          <p:cNvPr id="4" name="Slide Number Placeholder 3">
            <a:extLst>
              <a:ext uri="{FF2B5EF4-FFF2-40B4-BE49-F238E27FC236}">
                <a16:creationId xmlns:a16="http://schemas.microsoft.com/office/drawing/2014/main" id="{83B99CD4-7756-4317-A0EE-148833BC02F4}"/>
              </a:ext>
            </a:extLst>
          </p:cNvPr>
          <p:cNvSpPr>
            <a:spLocks noGrp="1"/>
          </p:cNvSpPr>
          <p:nvPr>
            <p:ph type="sldNum" sz="quarter" idx="4"/>
          </p:nvPr>
        </p:nvSpPr>
        <p:spPr/>
        <p:txBody>
          <a:bodyPr/>
          <a:lstStyle/>
          <a:p>
            <a:fld id="{42782948-4DBE-204D-AB9E-B65E067054AE}" type="slidenum">
              <a:rPr lang="en-US" smtClean="0"/>
              <a:pPr/>
              <a:t>35</a:t>
            </a:fld>
            <a:endParaRPr lang="en-US"/>
          </a:p>
        </p:txBody>
      </p:sp>
      <p:sp>
        <p:nvSpPr>
          <p:cNvPr id="8" name="Title 7">
            <a:extLst>
              <a:ext uri="{FF2B5EF4-FFF2-40B4-BE49-F238E27FC236}">
                <a16:creationId xmlns:a16="http://schemas.microsoft.com/office/drawing/2014/main" id="{06EF81AF-D1F2-4B39-AE5C-C67F80858339}"/>
              </a:ext>
            </a:extLst>
          </p:cNvPr>
          <p:cNvSpPr>
            <a:spLocks noGrp="1"/>
          </p:cNvSpPr>
          <p:nvPr>
            <p:ph type="ctrTitle"/>
          </p:nvPr>
        </p:nvSpPr>
        <p:spPr/>
        <p:txBody>
          <a:bodyPr>
            <a:normAutofit/>
          </a:bodyPr>
          <a:lstStyle/>
          <a:p>
            <a:r>
              <a:rPr lang="en-US" sz="6600"/>
              <a:t>STOP</a:t>
            </a:r>
          </a:p>
        </p:txBody>
      </p:sp>
      <p:sp>
        <p:nvSpPr>
          <p:cNvPr id="6" name="Subtitle 5">
            <a:extLst>
              <a:ext uri="{FF2B5EF4-FFF2-40B4-BE49-F238E27FC236}">
                <a16:creationId xmlns:a16="http://schemas.microsoft.com/office/drawing/2014/main" id="{05AA1726-0A4F-408A-AA11-8795DEF80222}"/>
              </a:ext>
            </a:extLst>
          </p:cNvPr>
          <p:cNvSpPr>
            <a:spLocks noGrp="1"/>
          </p:cNvSpPr>
          <p:nvPr>
            <p:ph type="subTitle" idx="1"/>
          </p:nvPr>
        </p:nvSpPr>
        <p:spPr>
          <a:xfrm>
            <a:off x="685800" y="3135206"/>
            <a:ext cx="5098312" cy="1209781"/>
          </a:xfrm>
        </p:spPr>
        <p:txBody>
          <a:bodyPr>
            <a:normAutofit/>
          </a:bodyPr>
          <a:lstStyle/>
          <a:p>
            <a:r>
              <a:rPr lang="en-US" sz="3200"/>
              <a:t>END PRESENTATION</a:t>
            </a:r>
          </a:p>
        </p:txBody>
      </p:sp>
    </p:spTree>
    <p:extLst>
      <p:ext uri="{BB962C8B-B14F-4D97-AF65-F5344CB8AC3E}">
        <p14:creationId xmlns:p14="http://schemas.microsoft.com/office/powerpoint/2010/main" val="2299743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3BC41B3-3894-4B6A-AA30-B7B8D59F6737}"/>
              </a:ext>
            </a:extLst>
          </p:cNvPr>
          <p:cNvSpPr>
            <a:spLocks noGrp="1"/>
          </p:cNvSpPr>
          <p:nvPr>
            <p:ph type="dt" sz="half" idx="2"/>
          </p:nvPr>
        </p:nvSpPr>
        <p:spPr/>
        <p:txBody>
          <a:bodyPr/>
          <a:lstStyle/>
          <a:p>
            <a:fld id="{3F4168E2-91C5-9646-9F53-5B4E70AF759D}" type="datetime1">
              <a:rPr lang="en-US" smtClean="0"/>
              <a:pPr/>
              <a:t>12/14/2021</a:t>
            </a:fld>
            <a:endParaRPr lang="en-US"/>
          </a:p>
        </p:txBody>
      </p:sp>
      <p:sp>
        <p:nvSpPr>
          <p:cNvPr id="4" name="Slide Number Placeholder 3">
            <a:extLst>
              <a:ext uri="{FF2B5EF4-FFF2-40B4-BE49-F238E27FC236}">
                <a16:creationId xmlns:a16="http://schemas.microsoft.com/office/drawing/2014/main" id="{44C6677A-37D6-4643-9442-E5D1576EC24E}"/>
              </a:ext>
            </a:extLst>
          </p:cNvPr>
          <p:cNvSpPr>
            <a:spLocks noGrp="1"/>
          </p:cNvSpPr>
          <p:nvPr>
            <p:ph type="sldNum" sz="quarter" idx="4"/>
          </p:nvPr>
        </p:nvSpPr>
        <p:spPr/>
        <p:txBody>
          <a:bodyPr/>
          <a:lstStyle/>
          <a:p>
            <a:fld id="{42782948-4DBE-204D-AB9E-B65E067054AE}" type="slidenum">
              <a:rPr lang="en-US" smtClean="0"/>
              <a:pPr/>
              <a:t>36</a:t>
            </a:fld>
            <a:endParaRPr lang="en-US"/>
          </a:p>
        </p:txBody>
      </p:sp>
      <p:sp>
        <p:nvSpPr>
          <p:cNvPr id="6" name="Title 5">
            <a:extLst>
              <a:ext uri="{FF2B5EF4-FFF2-40B4-BE49-F238E27FC236}">
                <a16:creationId xmlns:a16="http://schemas.microsoft.com/office/drawing/2014/main" id="{08DD6003-6D38-4277-9D39-9CF44B534B81}"/>
              </a:ext>
            </a:extLst>
          </p:cNvPr>
          <p:cNvSpPr>
            <a:spLocks noGrp="1"/>
          </p:cNvSpPr>
          <p:nvPr>
            <p:ph type="ctrTitle"/>
          </p:nvPr>
        </p:nvSpPr>
        <p:spPr/>
        <p:txBody>
          <a:bodyPr/>
          <a:lstStyle/>
          <a:p>
            <a:r>
              <a:rPr lang="en-US"/>
              <a:t>ADDITIONAL SLIDES</a:t>
            </a:r>
          </a:p>
        </p:txBody>
      </p:sp>
      <p:sp>
        <p:nvSpPr>
          <p:cNvPr id="7" name="Subtitle 6">
            <a:extLst>
              <a:ext uri="{FF2B5EF4-FFF2-40B4-BE49-F238E27FC236}">
                <a16:creationId xmlns:a16="http://schemas.microsoft.com/office/drawing/2014/main" id="{AE4F6492-D843-4E67-9808-88B1F8DDF03E}"/>
              </a:ext>
            </a:extLst>
          </p:cNvPr>
          <p:cNvSpPr>
            <a:spLocks noGrp="1"/>
          </p:cNvSpPr>
          <p:nvPr>
            <p:ph type="subTitle" idx="1"/>
          </p:nvPr>
        </p:nvSpPr>
        <p:spPr/>
        <p:txBody>
          <a:bodyPr/>
          <a:lstStyle/>
          <a:p>
            <a:r>
              <a:rPr lang="en-US"/>
              <a:t>Supporting slides for the main slide deck.</a:t>
            </a:r>
          </a:p>
        </p:txBody>
      </p:sp>
    </p:spTree>
    <p:extLst>
      <p:ext uri="{BB962C8B-B14F-4D97-AF65-F5344CB8AC3E}">
        <p14:creationId xmlns:p14="http://schemas.microsoft.com/office/powerpoint/2010/main" val="1417620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A40821-5D7B-49DE-B111-063169CE8B79}"/>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C2A0091D-7DFF-4C0C-A2DA-B3E76C10590D}"/>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C48A78EF-4DEE-42E5-8868-809900A886AF}"/>
              </a:ext>
            </a:extLst>
          </p:cNvPr>
          <p:cNvSpPr>
            <a:spLocks noGrp="1"/>
          </p:cNvSpPr>
          <p:nvPr>
            <p:ph type="sldNum" sz="quarter" idx="12"/>
          </p:nvPr>
        </p:nvSpPr>
        <p:spPr/>
        <p:txBody>
          <a:bodyPr/>
          <a:lstStyle/>
          <a:p>
            <a:fld id="{42782948-4DBE-204D-AB9E-B65E067054AE}" type="slidenum">
              <a:rPr lang="en-US" smtClean="0"/>
              <a:pPr/>
              <a:t>37</a:t>
            </a:fld>
            <a:endParaRPr lang="en-US"/>
          </a:p>
        </p:txBody>
      </p:sp>
      <p:sp>
        <p:nvSpPr>
          <p:cNvPr id="6" name="Title 5">
            <a:extLst>
              <a:ext uri="{FF2B5EF4-FFF2-40B4-BE49-F238E27FC236}">
                <a16:creationId xmlns:a16="http://schemas.microsoft.com/office/drawing/2014/main" id="{7C370E3D-35DB-4DA0-BAC3-46FCE2819C62}"/>
              </a:ext>
            </a:extLst>
          </p:cNvPr>
          <p:cNvSpPr>
            <a:spLocks noGrp="1"/>
          </p:cNvSpPr>
          <p:nvPr>
            <p:ph type="title"/>
          </p:nvPr>
        </p:nvSpPr>
        <p:spPr>
          <a:xfrm>
            <a:off x="152400" y="59679"/>
            <a:ext cx="8839200" cy="830997"/>
          </a:xfrm>
          <a:solidFill>
            <a:srgbClr val="FFFFFF"/>
          </a:solidFill>
        </p:spPr>
        <p:txBody>
          <a:bodyPr/>
          <a:lstStyle/>
          <a:p>
            <a:r>
              <a:rPr lang="en-US" b="1"/>
              <a:t>RESILIENCE</a:t>
            </a:r>
            <a:br>
              <a:rPr lang="en-US" b="1"/>
            </a:br>
            <a:r>
              <a:rPr lang="en-US" b="1"/>
              <a:t>Index construction</a:t>
            </a:r>
          </a:p>
        </p:txBody>
      </p:sp>
      <p:sp>
        <p:nvSpPr>
          <p:cNvPr id="12" name="TextBox 11">
            <a:extLst>
              <a:ext uri="{FF2B5EF4-FFF2-40B4-BE49-F238E27FC236}">
                <a16:creationId xmlns:a16="http://schemas.microsoft.com/office/drawing/2014/main" id="{2CED3532-C16A-4E2D-8659-9A19621C9DA1}"/>
              </a:ext>
            </a:extLst>
          </p:cNvPr>
          <p:cNvSpPr txBox="1"/>
          <p:nvPr/>
        </p:nvSpPr>
        <p:spPr>
          <a:xfrm>
            <a:off x="240030" y="917742"/>
            <a:ext cx="8549640" cy="4103251"/>
          </a:xfrm>
          <a:prstGeom prst="roundRect">
            <a:avLst/>
          </a:prstGeom>
          <a:solidFill>
            <a:srgbClr val="F8E8EC"/>
          </a:solidFill>
          <a:effectLst>
            <a:outerShdw blurRad="50800" dist="38100" dir="2700000" algn="tl" rotWithShape="0">
              <a:prstClr val="black">
                <a:alpha val="40000"/>
              </a:prstClr>
            </a:outerShdw>
          </a:effectLst>
        </p:spPr>
        <p:txBody>
          <a:bodyPr wrap="square" rIns="822960" rtlCol="0">
            <a:spAutoFit/>
          </a:bodyPr>
          <a:lstStyle/>
          <a:p>
            <a:pPr algn="ctr"/>
            <a:r>
              <a:rPr lang="en-US" sz="2000" dirty="0">
                <a:solidFill>
                  <a:schemeClr val="tx1">
                    <a:lumMod val="75000"/>
                    <a:lumOff val="25000"/>
                  </a:schemeClr>
                </a:solidFill>
                <a:latin typeface="Britannic Bold" panose="020B0903060703020204" pitchFamily="34" charset="0"/>
              </a:rPr>
              <a:t>Food for thought</a:t>
            </a:r>
            <a:endParaRPr lang="en-US" sz="2000" dirty="0">
              <a:solidFill>
                <a:schemeClr val="tx1">
                  <a:lumMod val="75000"/>
                  <a:lumOff val="25000"/>
                </a:schemeClr>
              </a:solidFill>
            </a:endParaRPr>
          </a:p>
          <a:p>
            <a:pPr marL="285750" indent="-285750">
              <a:spcAft>
                <a:spcPts val="900"/>
              </a:spcAft>
              <a:buFont typeface="Wingdings" panose="05000000000000000000" pitchFamily="2" charset="2"/>
              <a:buChar char="§"/>
            </a:pPr>
            <a:r>
              <a:rPr lang="en-US" sz="2000" dirty="0">
                <a:solidFill>
                  <a:schemeClr val="tx1">
                    <a:lumMod val="75000"/>
                    <a:lumOff val="25000"/>
                  </a:schemeClr>
                </a:solidFill>
              </a:rPr>
              <a:t>TANGO (2018) relies on index variables that are the sum of a set of survey items. An index that is the simple sum of its constituent items means that each item carries the same weight in its contribution to the index – a strong and often unwarranted assumption </a:t>
            </a:r>
          </a:p>
          <a:p>
            <a:pPr marL="285750" indent="-285750">
              <a:spcAft>
                <a:spcPts val="900"/>
              </a:spcAft>
              <a:buFont typeface="Wingdings" panose="05000000000000000000" pitchFamily="2" charset="2"/>
              <a:buChar char="§"/>
            </a:pPr>
            <a:r>
              <a:rPr lang="en-US" sz="2000" dirty="0">
                <a:solidFill>
                  <a:schemeClr val="tx1">
                    <a:lumMod val="75000"/>
                    <a:lumOff val="25000"/>
                  </a:schemeClr>
                </a:solidFill>
              </a:rPr>
              <a:t>Factor analytic routines examine the correlation structure of a set of items and properly weight each item according to its unique information content. </a:t>
            </a:r>
          </a:p>
          <a:p>
            <a:pPr marL="285750" indent="-285750">
              <a:spcAft>
                <a:spcPts val="900"/>
              </a:spcAft>
              <a:buFont typeface="Wingdings" panose="05000000000000000000" pitchFamily="2" charset="2"/>
              <a:buChar char="§"/>
            </a:pPr>
            <a:r>
              <a:rPr lang="en-US" sz="2000" dirty="0">
                <a:solidFill>
                  <a:schemeClr val="tx1">
                    <a:lumMod val="75000"/>
                    <a:lumOff val="25000"/>
                  </a:schemeClr>
                </a:solidFill>
              </a:rPr>
              <a:t>Index variables from factor analysis can be rescaled to a range from 0-100 to help with interpretability and reporting</a:t>
            </a:r>
          </a:p>
        </p:txBody>
      </p:sp>
      <p:grpSp>
        <p:nvGrpSpPr>
          <p:cNvPr id="18" name="Group 17">
            <a:extLst>
              <a:ext uri="{FF2B5EF4-FFF2-40B4-BE49-F238E27FC236}">
                <a16:creationId xmlns:a16="http://schemas.microsoft.com/office/drawing/2014/main" id="{3C6B60D9-F599-4F0F-9AB4-936A33141120}"/>
              </a:ext>
            </a:extLst>
          </p:cNvPr>
          <p:cNvGrpSpPr/>
          <p:nvPr/>
        </p:nvGrpSpPr>
        <p:grpSpPr>
          <a:xfrm>
            <a:off x="8000681" y="150962"/>
            <a:ext cx="862584" cy="760412"/>
            <a:chOff x="2418846" y="834972"/>
            <a:chExt cx="4015985" cy="3984613"/>
          </a:xfrm>
        </p:grpSpPr>
        <p:grpSp>
          <p:nvGrpSpPr>
            <p:cNvPr id="19" name="Group 18">
              <a:extLst>
                <a:ext uri="{FF2B5EF4-FFF2-40B4-BE49-F238E27FC236}">
                  <a16:creationId xmlns:a16="http://schemas.microsoft.com/office/drawing/2014/main" id="{E9B7B53E-617B-4AB7-822D-6868758AB161}"/>
                </a:ext>
              </a:extLst>
            </p:cNvPr>
            <p:cNvGrpSpPr/>
            <p:nvPr/>
          </p:nvGrpSpPr>
          <p:grpSpPr>
            <a:xfrm>
              <a:off x="2418846" y="1378530"/>
              <a:ext cx="4015985" cy="3441055"/>
              <a:chOff x="2057591" y="1149532"/>
              <a:chExt cx="3907160" cy="3315735"/>
            </a:xfrm>
          </p:grpSpPr>
          <p:sp>
            <p:nvSpPr>
              <p:cNvPr id="21" name="Flowchart: Connector 20">
                <a:extLst>
                  <a:ext uri="{FF2B5EF4-FFF2-40B4-BE49-F238E27FC236}">
                    <a16:creationId xmlns:a16="http://schemas.microsoft.com/office/drawing/2014/main" id="{2F9CCFB3-88C9-43F5-AE96-798269D31AE1}"/>
                  </a:ext>
                </a:extLst>
              </p:cNvPr>
              <p:cNvSpPr/>
              <p:nvPr/>
            </p:nvSpPr>
            <p:spPr>
              <a:xfrm>
                <a:off x="2310628" y="1149532"/>
                <a:ext cx="3214183" cy="3315735"/>
              </a:xfrm>
              <a:prstGeom prst="flowChartConnector">
                <a:avLst/>
              </a:prstGeom>
              <a:noFill/>
              <a:ln>
                <a:solidFill>
                  <a:schemeClr val="accent3">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2" name="Picture 21">
                <a:extLst>
                  <a:ext uri="{FF2B5EF4-FFF2-40B4-BE49-F238E27FC236}">
                    <a16:creationId xmlns:a16="http://schemas.microsoft.com/office/drawing/2014/main" id="{AD6CBB31-C1FA-478A-8B53-3EBE86F99454}"/>
                  </a:ext>
                </a:extLst>
              </p:cNvPr>
              <p:cNvPicPr>
                <a:picLocks noChangeAspect="1"/>
              </p:cNvPicPr>
              <p:nvPr/>
            </p:nvPicPr>
            <p:blipFill>
              <a:blip r:embed="rId3"/>
              <a:stretch>
                <a:fillRect/>
              </a:stretch>
            </p:blipFill>
            <p:spPr>
              <a:xfrm>
                <a:off x="4649723" y="1387767"/>
                <a:ext cx="1315028" cy="1419633"/>
              </a:xfrm>
              <a:prstGeom prst="rect">
                <a:avLst/>
              </a:prstGeom>
            </p:spPr>
          </p:pic>
          <p:pic>
            <p:nvPicPr>
              <p:cNvPr id="23" name="Picture 22">
                <a:extLst>
                  <a:ext uri="{FF2B5EF4-FFF2-40B4-BE49-F238E27FC236}">
                    <a16:creationId xmlns:a16="http://schemas.microsoft.com/office/drawing/2014/main" id="{BB328BE3-B574-4297-A970-358B6C43747C}"/>
                  </a:ext>
                </a:extLst>
              </p:cNvPr>
              <p:cNvPicPr>
                <a:picLocks noChangeAspect="1"/>
              </p:cNvPicPr>
              <p:nvPr/>
            </p:nvPicPr>
            <p:blipFill>
              <a:blip r:embed="rId4"/>
              <a:stretch>
                <a:fillRect/>
              </a:stretch>
            </p:blipFill>
            <p:spPr>
              <a:xfrm>
                <a:off x="2190950" y="3097526"/>
                <a:ext cx="1491148" cy="1108713"/>
              </a:xfrm>
              <a:prstGeom prst="rect">
                <a:avLst/>
              </a:prstGeom>
            </p:spPr>
          </p:pic>
          <p:pic>
            <p:nvPicPr>
              <p:cNvPr id="24" name="Picture 23">
                <a:extLst>
                  <a:ext uri="{FF2B5EF4-FFF2-40B4-BE49-F238E27FC236}">
                    <a16:creationId xmlns:a16="http://schemas.microsoft.com/office/drawing/2014/main" id="{257F07D0-19D5-422B-8A0D-AD170A03FFEA}"/>
                  </a:ext>
                </a:extLst>
              </p:cNvPr>
              <p:cNvPicPr>
                <a:picLocks noChangeAspect="1"/>
              </p:cNvPicPr>
              <p:nvPr/>
            </p:nvPicPr>
            <p:blipFill>
              <a:blip r:embed="rId5"/>
              <a:stretch>
                <a:fillRect/>
              </a:stretch>
            </p:blipFill>
            <p:spPr>
              <a:xfrm>
                <a:off x="4065106" y="3097526"/>
                <a:ext cx="1588252" cy="1102760"/>
              </a:xfrm>
              <a:prstGeom prst="rect">
                <a:avLst/>
              </a:prstGeom>
            </p:spPr>
          </p:pic>
          <p:pic>
            <p:nvPicPr>
              <p:cNvPr id="25" name="Picture 24">
                <a:extLst>
                  <a:ext uri="{FF2B5EF4-FFF2-40B4-BE49-F238E27FC236}">
                    <a16:creationId xmlns:a16="http://schemas.microsoft.com/office/drawing/2014/main" id="{326A6075-BB47-4B76-923C-2B712AA224FF}"/>
                  </a:ext>
                </a:extLst>
              </p:cNvPr>
              <p:cNvPicPr>
                <a:picLocks noChangeAspect="1"/>
              </p:cNvPicPr>
              <p:nvPr/>
            </p:nvPicPr>
            <p:blipFill>
              <a:blip r:embed="rId6"/>
              <a:stretch>
                <a:fillRect/>
              </a:stretch>
            </p:blipFill>
            <p:spPr>
              <a:xfrm>
                <a:off x="2057591" y="1809106"/>
                <a:ext cx="1212893" cy="1045276"/>
              </a:xfrm>
              <a:prstGeom prst="rect">
                <a:avLst/>
              </a:prstGeom>
            </p:spPr>
          </p:pic>
        </p:grpSp>
        <p:pic>
          <p:nvPicPr>
            <p:cNvPr id="20" name="Picture 19" descr="Icon&#10;&#10;Description automatically generated">
              <a:extLst>
                <a:ext uri="{FF2B5EF4-FFF2-40B4-BE49-F238E27FC236}">
                  <a16:creationId xmlns:a16="http://schemas.microsoft.com/office/drawing/2014/main" id="{3DCA5CA2-48AC-4667-9C9C-E771736A1250}"/>
                </a:ext>
              </a:extLst>
            </p:cNvPr>
            <p:cNvPicPr>
              <a:picLocks noChangeAspect="1"/>
            </p:cNvPicPr>
            <p:nvPr/>
          </p:nvPicPr>
          <p:blipFill>
            <a:blip r:embed="rId7"/>
            <a:stretch>
              <a:fillRect/>
            </a:stretch>
          </p:blipFill>
          <p:spPr>
            <a:xfrm>
              <a:off x="3812201" y="834972"/>
              <a:ext cx="1121970" cy="1330965"/>
            </a:xfrm>
            <a:prstGeom prst="rect">
              <a:avLst/>
            </a:prstGeom>
          </p:spPr>
        </p:pic>
      </p:grpSp>
    </p:spTree>
    <p:extLst>
      <p:ext uri="{BB962C8B-B14F-4D97-AF65-F5344CB8AC3E}">
        <p14:creationId xmlns:p14="http://schemas.microsoft.com/office/powerpoint/2010/main" val="3589132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DB9CDB-0377-463C-B331-D2AA4672BF13}"/>
              </a:ext>
            </a:extLst>
          </p:cNvPr>
          <p:cNvSpPr>
            <a:spLocks noGrp="1"/>
          </p:cNvSpPr>
          <p:nvPr>
            <p:ph type="dt" sz="half" idx="10"/>
          </p:nvPr>
        </p:nvSpPr>
        <p:spPr/>
        <p:txBody>
          <a:bodyPr/>
          <a:lstStyle/>
          <a:p>
            <a:fld id="{60FEB5C5-97E6-6B45-BBE4-F2449473BB96}" type="datetime1">
              <a:rPr lang="en-US" smtClean="0"/>
              <a:pPr/>
              <a:t>12/14/2021</a:t>
            </a:fld>
            <a:endParaRPr lang="en-US"/>
          </a:p>
        </p:txBody>
      </p:sp>
      <p:sp>
        <p:nvSpPr>
          <p:cNvPr id="4" name="Slide Number Placeholder 3">
            <a:extLst>
              <a:ext uri="{FF2B5EF4-FFF2-40B4-BE49-F238E27FC236}">
                <a16:creationId xmlns:a16="http://schemas.microsoft.com/office/drawing/2014/main" id="{770A5442-1052-44B9-AFE0-2D2CE4941D8C}"/>
              </a:ext>
            </a:extLst>
          </p:cNvPr>
          <p:cNvSpPr>
            <a:spLocks noGrp="1"/>
          </p:cNvSpPr>
          <p:nvPr>
            <p:ph type="sldNum" sz="quarter" idx="12"/>
          </p:nvPr>
        </p:nvSpPr>
        <p:spPr/>
        <p:txBody>
          <a:bodyPr/>
          <a:lstStyle/>
          <a:p>
            <a:fld id="{42782948-4DBE-204D-AB9E-B65E067054AE}" type="slidenum">
              <a:rPr lang="en-US" smtClean="0"/>
              <a:pPr/>
              <a:t>38</a:t>
            </a:fld>
            <a:endParaRPr lang="en-US"/>
          </a:p>
        </p:txBody>
      </p:sp>
      <p:sp>
        <p:nvSpPr>
          <p:cNvPr id="7" name="Title 6">
            <a:extLst>
              <a:ext uri="{FF2B5EF4-FFF2-40B4-BE49-F238E27FC236}">
                <a16:creationId xmlns:a16="http://schemas.microsoft.com/office/drawing/2014/main" id="{F4C0119B-2AB7-4A59-BA27-8A2B5A9BDB97}"/>
              </a:ext>
            </a:extLst>
          </p:cNvPr>
          <p:cNvSpPr>
            <a:spLocks noGrp="1"/>
          </p:cNvSpPr>
          <p:nvPr>
            <p:ph type="title"/>
          </p:nvPr>
        </p:nvSpPr>
        <p:spPr>
          <a:xfrm>
            <a:off x="152400" y="61979"/>
            <a:ext cx="8849096" cy="828911"/>
          </a:xfrm>
          <a:solidFill>
            <a:srgbClr val="FFFFFF"/>
          </a:solidFill>
        </p:spPr>
        <p:txBody>
          <a:bodyPr/>
          <a:lstStyle/>
          <a:p>
            <a:r>
              <a:rPr lang="en-US" b="1"/>
              <a:t>FOOD SECURITY – </a:t>
            </a:r>
            <a:br>
              <a:rPr lang="en-US" b="1"/>
            </a:br>
            <a:r>
              <a:rPr lang="en-US"/>
              <a:t>Food Insecurity Experience Scale (FIES)</a:t>
            </a:r>
          </a:p>
        </p:txBody>
      </p:sp>
      <p:pic>
        <p:nvPicPr>
          <p:cNvPr id="55" name="Picture 54">
            <a:extLst>
              <a:ext uri="{FF2B5EF4-FFF2-40B4-BE49-F238E27FC236}">
                <a16:creationId xmlns:a16="http://schemas.microsoft.com/office/drawing/2014/main" id="{995D34A5-0B85-455A-A551-775A3C99FCCC}"/>
              </a:ext>
            </a:extLst>
          </p:cNvPr>
          <p:cNvPicPr>
            <a:picLocks noChangeAspect="1"/>
          </p:cNvPicPr>
          <p:nvPr/>
        </p:nvPicPr>
        <p:blipFill>
          <a:blip r:embed="rId2"/>
          <a:stretch>
            <a:fillRect/>
          </a:stretch>
        </p:blipFill>
        <p:spPr>
          <a:xfrm>
            <a:off x="7737182" y="61979"/>
            <a:ext cx="1148264" cy="1239603"/>
          </a:xfrm>
          <a:prstGeom prst="rect">
            <a:avLst/>
          </a:prstGeom>
        </p:spPr>
      </p:pic>
      <p:sp>
        <p:nvSpPr>
          <p:cNvPr id="6" name="TextBox 5">
            <a:extLst>
              <a:ext uri="{FF2B5EF4-FFF2-40B4-BE49-F238E27FC236}">
                <a16:creationId xmlns:a16="http://schemas.microsoft.com/office/drawing/2014/main" id="{4024B88F-E1A6-472C-85F6-133969BF1B4D}"/>
              </a:ext>
            </a:extLst>
          </p:cNvPr>
          <p:cNvSpPr txBox="1"/>
          <p:nvPr/>
        </p:nvSpPr>
        <p:spPr>
          <a:xfrm>
            <a:off x="251460" y="1001483"/>
            <a:ext cx="5624086" cy="715089"/>
          </a:xfrm>
          <a:prstGeom prst="roundRect">
            <a:avLst/>
          </a:prstGeom>
          <a:noFill/>
        </p:spPr>
        <p:txBody>
          <a:bodyPr wrap="square" rtlCol="0">
            <a:spAutoFit/>
          </a:bodyPr>
          <a:lstStyle/>
          <a:p>
            <a:r>
              <a:rPr lang="en-US">
                <a:solidFill>
                  <a:schemeClr val="accent3"/>
                </a:solidFill>
              </a:rPr>
              <a:t>90.2% of households report severe food insecurity</a:t>
            </a:r>
          </a:p>
          <a:p>
            <a:r>
              <a:rPr lang="en-US">
                <a:solidFill>
                  <a:schemeClr val="accent3"/>
                </a:solidFill>
              </a:rPr>
              <a:t>Mean scale value 7.6</a:t>
            </a:r>
          </a:p>
        </p:txBody>
      </p:sp>
      <p:graphicFrame>
        <p:nvGraphicFramePr>
          <p:cNvPr id="14" name="Table 13">
            <a:extLst>
              <a:ext uri="{FF2B5EF4-FFF2-40B4-BE49-F238E27FC236}">
                <a16:creationId xmlns:a16="http://schemas.microsoft.com/office/drawing/2014/main" id="{7A4D86BF-74DB-4CFC-9ECA-418A98B0DE54}"/>
              </a:ext>
            </a:extLst>
          </p:cNvPr>
          <p:cNvGraphicFramePr>
            <a:graphicFrameLocks noGrp="1"/>
          </p:cNvGraphicFramePr>
          <p:nvPr/>
        </p:nvGraphicFramePr>
        <p:xfrm>
          <a:off x="525781" y="1789306"/>
          <a:ext cx="7940040" cy="1394128"/>
        </p:xfrm>
        <a:graphic>
          <a:graphicData uri="http://schemas.openxmlformats.org/drawingml/2006/table">
            <a:tbl>
              <a:tblPr/>
              <a:tblGrid>
                <a:gridCol w="1043940">
                  <a:extLst>
                    <a:ext uri="{9D8B030D-6E8A-4147-A177-3AD203B41FA5}">
                      <a16:colId xmlns:a16="http://schemas.microsoft.com/office/drawing/2014/main" val="3058200809"/>
                    </a:ext>
                  </a:extLst>
                </a:gridCol>
                <a:gridCol w="1270001">
                  <a:extLst>
                    <a:ext uri="{9D8B030D-6E8A-4147-A177-3AD203B41FA5}">
                      <a16:colId xmlns:a16="http://schemas.microsoft.com/office/drawing/2014/main" val="525882830"/>
                    </a:ext>
                  </a:extLst>
                </a:gridCol>
                <a:gridCol w="982133">
                  <a:extLst>
                    <a:ext uri="{9D8B030D-6E8A-4147-A177-3AD203B41FA5}">
                      <a16:colId xmlns:a16="http://schemas.microsoft.com/office/drawing/2014/main" val="3645171959"/>
                    </a:ext>
                  </a:extLst>
                </a:gridCol>
                <a:gridCol w="833966">
                  <a:extLst>
                    <a:ext uri="{9D8B030D-6E8A-4147-A177-3AD203B41FA5}">
                      <a16:colId xmlns:a16="http://schemas.microsoft.com/office/drawing/2014/main" val="4002982951"/>
                    </a:ext>
                  </a:extLst>
                </a:gridCol>
                <a:gridCol w="990600">
                  <a:extLst>
                    <a:ext uri="{9D8B030D-6E8A-4147-A177-3AD203B41FA5}">
                      <a16:colId xmlns:a16="http://schemas.microsoft.com/office/drawing/2014/main" val="1298742992"/>
                    </a:ext>
                  </a:extLst>
                </a:gridCol>
                <a:gridCol w="952500">
                  <a:extLst>
                    <a:ext uri="{9D8B030D-6E8A-4147-A177-3AD203B41FA5}">
                      <a16:colId xmlns:a16="http://schemas.microsoft.com/office/drawing/2014/main" val="2583352878"/>
                    </a:ext>
                  </a:extLst>
                </a:gridCol>
                <a:gridCol w="822960">
                  <a:extLst>
                    <a:ext uri="{9D8B030D-6E8A-4147-A177-3AD203B41FA5}">
                      <a16:colId xmlns:a16="http://schemas.microsoft.com/office/drawing/2014/main" val="1696918706"/>
                    </a:ext>
                  </a:extLst>
                </a:gridCol>
                <a:gridCol w="1043940">
                  <a:extLst>
                    <a:ext uri="{9D8B030D-6E8A-4147-A177-3AD203B41FA5}">
                      <a16:colId xmlns:a16="http://schemas.microsoft.com/office/drawing/2014/main" val="1093495258"/>
                    </a:ext>
                  </a:extLst>
                </a:gridCol>
              </a:tblGrid>
              <a:tr h="202758">
                <a:tc gridSpan="3">
                  <a:txBody>
                    <a:bodyPr/>
                    <a:lstStyle/>
                    <a:p>
                      <a:pPr algn="ctr" fontAlgn="b"/>
                      <a:r>
                        <a:rPr lang="en-US" sz="2000" b="0" i="0" u="none" strike="noStrike">
                          <a:solidFill>
                            <a:srgbClr val="000000"/>
                          </a:solidFill>
                          <a:effectLst/>
                          <a:latin typeface="Gill Sans MT" panose="020B0502020104020203" pitchFamily="34" charset="0"/>
                        </a:rPr>
                        <a:t>Mild</a:t>
                      </a:r>
                    </a:p>
                  </a:txBody>
                  <a:tcPr marL="5632" marR="5632" marT="56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en-US"/>
                    </a:p>
                  </a:txBody>
                  <a:tcPr/>
                </a:tc>
                <a:tc hMerge="1">
                  <a:txBody>
                    <a:bodyPr/>
                    <a:lstStyle/>
                    <a:p>
                      <a:endParaRPr lang="en-US"/>
                    </a:p>
                  </a:txBody>
                  <a:tcPr/>
                </a:tc>
                <a:tc gridSpan="3">
                  <a:txBody>
                    <a:bodyPr/>
                    <a:lstStyle/>
                    <a:p>
                      <a:pPr algn="ctr" fontAlgn="b"/>
                      <a:r>
                        <a:rPr lang="en-US" sz="2000" b="0" i="0" u="none" strike="noStrike">
                          <a:solidFill>
                            <a:srgbClr val="000000"/>
                          </a:solidFill>
                          <a:effectLst/>
                          <a:latin typeface="Gill Sans MT" panose="020B0502020104020203" pitchFamily="34" charset="0"/>
                        </a:rPr>
                        <a:t>Moderate</a:t>
                      </a:r>
                    </a:p>
                  </a:txBody>
                  <a:tcPr marL="5632" marR="5632" marT="56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hMerge="1">
                  <a:txBody>
                    <a:bodyPr/>
                    <a:lstStyle/>
                    <a:p>
                      <a:endParaRPr lang="en-US"/>
                    </a:p>
                  </a:txBody>
                  <a:tcPr/>
                </a:tc>
                <a:tc gridSpan="2">
                  <a:txBody>
                    <a:bodyPr/>
                    <a:lstStyle/>
                    <a:p>
                      <a:pPr algn="ctr" fontAlgn="b"/>
                      <a:r>
                        <a:rPr lang="en-US" sz="2000" b="0" i="0" u="none" strike="noStrike">
                          <a:solidFill>
                            <a:srgbClr val="000000"/>
                          </a:solidFill>
                          <a:effectLst/>
                          <a:latin typeface="Gill Sans MT" panose="020B0502020104020203" pitchFamily="34" charset="0"/>
                        </a:rPr>
                        <a:t>Severe</a:t>
                      </a:r>
                    </a:p>
                  </a:txBody>
                  <a:tcPr marL="5632" marR="5632" marT="56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tc hMerge="1">
                  <a:txBody>
                    <a:bodyPr/>
                    <a:lstStyle/>
                    <a:p>
                      <a:endParaRPr lang="en-US"/>
                    </a:p>
                  </a:txBody>
                  <a:tcPr/>
                </a:tc>
                <a:extLst>
                  <a:ext uri="{0D108BD9-81ED-4DB2-BD59-A6C34878D82A}">
                    <a16:rowId xmlns:a16="http://schemas.microsoft.com/office/drawing/2014/main" val="1314889266"/>
                  </a:ext>
                </a:extLst>
              </a:tr>
              <a:tr h="202758">
                <a:tc>
                  <a:txBody>
                    <a:bodyPr/>
                    <a:lstStyle/>
                    <a:p>
                      <a:pPr algn="ctr" fontAlgn="ctr"/>
                      <a:r>
                        <a:rPr lang="en-US" sz="1400" b="0" i="0" u="none" strike="noStrike">
                          <a:solidFill>
                            <a:srgbClr val="000000"/>
                          </a:solidFill>
                          <a:effectLst/>
                          <a:latin typeface="Gill Sans MT" panose="020B0502020104020203" pitchFamily="34" charset="0"/>
                        </a:rPr>
                        <a:t>1</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0" i="0" u="none" strike="noStrike">
                          <a:solidFill>
                            <a:srgbClr val="000000"/>
                          </a:solidFill>
                          <a:effectLst/>
                          <a:latin typeface="Gill Sans MT" panose="020B0502020104020203" pitchFamily="34" charset="0"/>
                        </a:rPr>
                        <a:t>2</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0" i="0" u="none" strike="noStrike">
                          <a:solidFill>
                            <a:srgbClr val="000000"/>
                          </a:solidFill>
                          <a:effectLst/>
                          <a:latin typeface="Gill Sans MT" panose="020B0502020104020203" pitchFamily="34" charset="0"/>
                        </a:rPr>
                        <a:t>3</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000000"/>
                          </a:solidFill>
                          <a:effectLst/>
                          <a:latin typeface="Gill Sans MT" panose="020B0502020104020203" pitchFamily="34" charset="0"/>
                        </a:rPr>
                        <a:t>4</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400" b="0" i="0" u="none" strike="noStrike">
                          <a:solidFill>
                            <a:srgbClr val="000000"/>
                          </a:solidFill>
                          <a:effectLst/>
                          <a:latin typeface="Gill Sans MT" panose="020B0502020104020203" pitchFamily="34" charset="0"/>
                        </a:rPr>
                        <a:t>5</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400" b="0" i="0" u="none" strike="noStrike">
                          <a:solidFill>
                            <a:srgbClr val="000000"/>
                          </a:solidFill>
                          <a:effectLst/>
                          <a:latin typeface="Gill Sans MT" panose="020B0502020104020203" pitchFamily="34" charset="0"/>
                        </a:rPr>
                        <a:t>6</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400" b="1" i="0" u="none" strike="noStrike">
                          <a:solidFill>
                            <a:srgbClr val="000000"/>
                          </a:solidFill>
                          <a:effectLst/>
                          <a:latin typeface="Gill Sans MT" panose="020B0502020104020203" pitchFamily="34" charset="0"/>
                        </a:rPr>
                        <a:t>7</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tc>
                  <a:txBody>
                    <a:bodyPr/>
                    <a:lstStyle/>
                    <a:p>
                      <a:pPr algn="ctr" fontAlgn="ctr"/>
                      <a:r>
                        <a:rPr lang="en-US" sz="1400" b="0" i="0" u="none" strike="noStrike">
                          <a:solidFill>
                            <a:srgbClr val="000000"/>
                          </a:solidFill>
                          <a:effectLst/>
                          <a:latin typeface="Gill Sans MT" panose="020B0502020104020203" pitchFamily="34" charset="0"/>
                        </a:rPr>
                        <a:t>8</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extLst>
                  <a:ext uri="{0D108BD9-81ED-4DB2-BD59-A6C34878D82A}">
                    <a16:rowId xmlns:a16="http://schemas.microsoft.com/office/drawing/2014/main" val="3693224541"/>
                  </a:ext>
                </a:extLst>
              </a:tr>
              <a:tr h="608275">
                <a:tc>
                  <a:txBody>
                    <a:bodyPr/>
                    <a:lstStyle/>
                    <a:p>
                      <a:pPr algn="ctr" fontAlgn="ctr"/>
                      <a:r>
                        <a:rPr lang="en-US" sz="1400" b="0" i="0" u="none" strike="noStrike">
                          <a:solidFill>
                            <a:srgbClr val="000000"/>
                          </a:solidFill>
                          <a:effectLst/>
                          <a:latin typeface="Gill Sans MT" panose="020B0502020104020203" pitchFamily="34" charset="0"/>
                        </a:rPr>
                        <a:t>Worried about not enough to eat</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0" i="0" u="none" strike="noStrike">
                          <a:solidFill>
                            <a:srgbClr val="000000"/>
                          </a:solidFill>
                          <a:effectLst/>
                          <a:latin typeface="Gill Sans MT" panose="020B0502020104020203" pitchFamily="34" charset="0"/>
                        </a:rPr>
                        <a:t>Unable to eat healthy</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0" i="0" u="none" strike="noStrike">
                          <a:solidFill>
                            <a:srgbClr val="000000"/>
                          </a:solidFill>
                          <a:effectLst/>
                          <a:latin typeface="Gill Sans MT" panose="020B0502020104020203" pitchFamily="34" charset="0"/>
                        </a:rPr>
                        <a:t>Reduced dietary diversity</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000000"/>
                          </a:solidFill>
                          <a:effectLst/>
                          <a:latin typeface="Gill Sans MT" panose="020B0502020104020203" pitchFamily="34" charset="0"/>
                        </a:rPr>
                        <a:t>Skipped a meal</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400" b="0" i="0" u="none" strike="noStrike">
                          <a:solidFill>
                            <a:srgbClr val="000000"/>
                          </a:solidFill>
                          <a:effectLst/>
                          <a:latin typeface="Gill Sans MT" panose="020B0502020104020203" pitchFamily="34" charset="0"/>
                        </a:rPr>
                        <a:t>Ate less than needed</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400" b="0" i="0" u="none" strike="noStrike">
                          <a:solidFill>
                            <a:srgbClr val="000000"/>
                          </a:solidFill>
                          <a:effectLst/>
                          <a:latin typeface="Gill Sans MT" panose="020B0502020104020203" pitchFamily="34" charset="0"/>
                        </a:rPr>
                        <a:t>No food in household</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400" b="1" i="0" u="none" strike="noStrike">
                          <a:solidFill>
                            <a:srgbClr val="000000"/>
                          </a:solidFill>
                          <a:effectLst/>
                          <a:latin typeface="Gill Sans MT" panose="020B0502020104020203" pitchFamily="34" charset="0"/>
                        </a:rPr>
                        <a:t>Did not eat</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tc>
                  <a:txBody>
                    <a:bodyPr/>
                    <a:lstStyle/>
                    <a:p>
                      <a:pPr algn="ctr" fontAlgn="ctr"/>
                      <a:r>
                        <a:rPr lang="en-US" sz="1400" b="0" i="0" u="none" strike="noStrike">
                          <a:solidFill>
                            <a:srgbClr val="000000"/>
                          </a:solidFill>
                          <a:effectLst/>
                          <a:latin typeface="Gill Sans MT" panose="020B0502020104020203" pitchFamily="34" charset="0"/>
                        </a:rPr>
                        <a:t>Went a day without eating</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extLst>
                  <a:ext uri="{0D108BD9-81ED-4DB2-BD59-A6C34878D82A}">
                    <a16:rowId xmlns:a16="http://schemas.microsoft.com/office/drawing/2014/main" val="4225905624"/>
                  </a:ext>
                </a:extLst>
              </a:tr>
              <a:tr h="135172">
                <a:tc>
                  <a:txBody>
                    <a:bodyPr/>
                    <a:lstStyle/>
                    <a:p>
                      <a:pPr algn="ctr" fontAlgn="b"/>
                      <a:r>
                        <a:rPr lang="en-US" sz="1400" b="0" i="0" u="none" strike="noStrike">
                          <a:solidFill>
                            <a:srgbClr val="000000"/>
                          </a:solidFill>
                          <a:effectLst/>
                          <a:latin typeface="Gill Sans MT" panose="020B0502020104020203" pitchFamily="34" charset="0"/>
                        </a:rPr>
                        <a:t>94.7%</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Gill Sans MT" panose="020B0502020104020203" pitchFamily="34" charset="0"/>
                        </a:rPr>
                        <a:t>94.8%</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Gill Sans MT" panose="020B0502020104020203" pitchFamily="34" charset="0"/>
                        </a:rPr>
                        <a:t>94.9%</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Gill Sans MT" panose="020B0502020104020203" pitchFamily="34" charset="0"/>
                        </a:rPr>
                        <a:t>94.4%</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Gill Sans MT" panose="020B0502020104020203" pitchFamily="34" charset="0"/>
                        </a:rPr>
                        <a:t>95.2%</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Gill Sans MT" panose="020B0502020104020203" pitchFamily="34" charset="0"/>
                        </a:rPr>
                        <a:t>94.7%</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Gill Sans MT" panose="020B0502020104020203" pitchFamily="34" charset="0"/>
                        </a:rPr>
                        <a:t>94.7%</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Gill Sans MT" panose="020B0502020104020203" pitchFamily="34" charset="0"/>
                        </a:rPr>
                        <a:t>94%</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940203522"/>
                  </a:ext>
                </a:extLst>
              </a:tr>
            </a:tbl>
          </a:graphicData>
        </a:graphic>
      </p:graphicFrame>
      <p:pic>
        <p:nvPicPr>
          <p:cNvPr id="20" name="Picture 19" descr="Chart&#10;&#10;Description automatically generated">
            <a:extLst>
              <a:ext uri="{FF2B5EF4-FFF2-40B4-BE49-F238E27FC236}">
                <a16:creationId xmlns:a16="http://schemas.microsoft.com/office/drawing/2014/main" id="{E042546A-06FB-434D-A5E1-15CE5359F623}"/>
              </a:ext>
            </a:extLst>
          </p:cNvPr>
          <p:cNvPicPr>
            <a:picLocks noChangeAspect="1"/>
          </p:cNvPicPr>
          <p:nvPr/>
        </p:nvPicPr>
        <p:blipFill>
          <a:blip r:embed="rId3"/>
          <a:stretch>
            <a:fillRect/>
          </a:stretch>
        </p:blipFill>
        <p:spPr>
          <a:xfrm>
            <a:off x="1859280" y="3343454"/>
            <a:ext cx="5187353" cy="1556206"/>
          </a:xfrm>
          <a:prstGeom prst="rect">
            <a:avLst/>
          </a:prstGeom>
        </p:spPr>
      </p:pic>
      <p:cxnSp>
        <p:nvCxnSpPr>
          <p:cNvPr id="15" name="Straight Connector 14">
            <a:extLst>
              <a:ext uri="{FF2B5EF4-FFF2-40B4-BE49-F238E27FC236}">
                <a16:creationId xmlns:a16="http://schemas.microsoft.com/office/drawing/2014/main" id="{DF38E54B-094F-4CB5-A8C6-E8AD678F5375}"/>
              </a:ext>
            </a:extLst>
          </p:cNvPr>
          <p:cNvCxnSpPr>
            <a:cxnSpLocks/>
          </p:cNvCxnSpPr>
          <p:nvPr/>
        </p:nvCxnSpPr>
        <p:spPr>
          <a:xfrm>
            <a:off x="3813048" y="1789306"/>
            <a:ext cx="0" cy="1182494"/>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4" name="Straight Connector 23">
            <a:extLst>
              <a:ext uri="{FF2B5EF4-FFF2-40B4-BE49-F238E27FC236}">
                <a16:creationId xmlns:a16="http://schemas.microsoft.com/office/drawing/2014/main" id="{08910298-E6E3-41FD-9C2A-8ECBBFC1269D}"/>
              </a:ext>
            </a:extLst>
          </p:cNvPr>
          <p:cNvCxnSpPr>
            <a:cxnSpLocks/>
          </p:cNvCxnSpPr>
          <p:nvPr/>
        </p:nvCxnSpPr>
        <p:spPr>
          <a:xfrm>
            <a:off x="6608064" y="1789306"/>
            <a:ext cx="0" cy="1182494"/>
          </a:xfrm>
          <a:prstGeom prst="line">
            <a:avLst/>
          </a:prstGeom>
          <a:ln>
            <a:prstDash val="dash"/>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35900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D3A0DC-6F91-4E43-A4AC-3D1697D780BD}"/>
              </a:ext>
            </a:extLst>
          </p:cNvPr>
          <p:cNvSpPr>
            <a:spLocks noGrp="1"/>
          </p:cNvSpPr>
          <p:nvPr>
            <p:ph sz="half" idx="1"/>
          </p:nvPr>
        </p:nvSpPr>
        <p:spPr>
          <a:xfrm>
            <a:off x="529389" y="3094646"/>
            <a:ext cx="7591927" cy="1577964"/>
          </a:xfrm>
        </p:spPr>
        <p:txBody>
          <a:bodyPr>
            <a:normAutofit/>
          </a:bodyPr>
          <a:lstStyle/>
          <a:p>
            <a:endParaRPr lang="en-US"/>
          </a:p>
          <a:p>
            <a:endParaRPr lang="en-US"/>
          </a:p>
        </p:txBody>
      </p:sp>
      <p:sp>
        <p:nvSpPr>
          <p:cNvPr id="3" name="Date Placeholder 2">
            <a:extLst>
              <a:ext uri="{FF2B5EF4-FFF2-40B4-BE49-F238E27FC236}">
                <a16:creationId xmlns:a16="http://schemas.microsoft.com/office/drawing/2014/main" id="{EA8D71F1-B3C9-4BED-9138-A7BF935059F5}"/>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F81DE14C-D51A-4572-B379-AB3F15C7F9F3}"/>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8BDCFFB0-3B80-45F6-9FD4-BB89CB3B01F7}"/>
              </a:ext>
            </a:extLst>
          </p:cNvPr>
          <p:cNvSpPr>
            <a:spLocks noGrp="1"/>
          </p:cNvSpPr>
          <p:nvPr>
            <p:ph type="sldNum" sz="quarter" idx="12"/>
          </p:nvPr>
        </p:nvSpPr>
        <p:spPr/>
        <p:txBody>
          <a:bodyPr/>
          <a:lstStyle/>
          <a:p>
            <a:fld id="{42782948-4DBE-204D-AB9E-B65E067054AE}" type="slidenum">
              <a:rPr lang="en-US" smtClean="0"/>
              <a:pPr/>
              <a:t>39</a:t>
            </a:fld>
            <a:endParaRPr lang="en-US"/>
          </a:p>
        </p:txBody>
      </p:sp>
      <p:sp>
        <p:nvSpPr>
          <p:cNvPr id="6" name="Title 5">
            <a:extLst>
              <a:ext uri="{FF2B5EF4-FFF2-40B4-BE49-F238E27FC236}">
                <a16:creationId xmlns:a16="http://schemas.microsoft.com/office/drawing/2014/main" id="{F9BDB1C8-DA16-4DB2-B0A6-A70ABFAC92E4}"/>
              </a:ext>
            </a:extLst>
          </p:cNvPr>
          <p:cNvSpPr>
            <a:spLocks noGrp="1"/>
          </p:cNvSpPr>
          <p:nvPr>
            <p:ph type="title"/>
          </p:nvPr>
        </p:nvSpPr>
        <p:spPr>
          <a:xfrm>
            <a:off x="152400" y="150962"/>
            <a:ext cx="8839200" cy="830997"/>
          </a:xfrm>
          <a:solidFill>
            <a:srgbClr val="FFFFFF"/>
          </a:solidFill>
        </p:spPr>
        <p:txBody>
          <a:bodyPr/>
          <a:lstStyle/>
          <a:p>
            <a:r>
              <a:rPr lang="en-US" b="1"/>
              <a:t>RESILIENCE</a:t>
            </a:r>
            <a:br>
              <a:rPr lang="en-US" b="1"/>
            </a:br>
            <a:r>
              <a:rPr lang="en-US" b="1"/>
              <a:t>Higher absorptive capacity leads to greater ability to recover</a:t>
            </a:r>
          </a:p>
        </p:txBody>
      </p:sp>
      <p:sp>
        <p:nvSpPr>
          <p:cNvPr id="8" name="Content Placeholder 1">
            <a:extLst>
              <a:ext uri="{FF2B5EF4-FFF2-40B4-BE49-F238E27FC236}">
                <a16:creationId xmlns:a16="http://schemas.microsoft.com/office/drawing/2014/main" id="{DE9A2E5B-025E-46D4-8BF8-85319D64E1FD}"/>
              </a:ext>
            </a:extLst>
          </p:cNvPr>
          <p:cNvSpPr txBox="1">
            <a:spLocks/>
          </p:cNvSpPr>
          <p:nvPr/>
        </p:nvSpPr>
        <p:spPr>
          <a:xfrm>
            <a:off x="147997" y="1153988"/>
            <a:ext cx="4051026" cy="3518622"/>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a:p>
          <a:p>
            <a:endParaRPr lang="en-US"/>
          </a:p>
        </p:txBody>
      </p:sp>
      <p:pic>
        <p:nvPicPr>
          <p:cNvPr id="10" name="Picture 9">
            <a:extLst>
              <a:ext uri="{FF2B5EF4-FFF2-40B4-BE49-F238E27FC236}">
                <a16:creationId xmlns:a16="http://schemas.microsoft.com/office/drawing/2014/main" id="{575F3D7A-9AB3-4EC4-8E84-0C88A950DBB9}"/>
              </a:ext>
            </a:extLst>
          </p:cNvPr>
          <p:cNvPicPr>
            <a:picLocks noChangeAspect="1"/>
          </p:cNvPicPr>
          <p:nvPr/>
        </p:nvPicPr>
        <p:blipFill>
          <a:blip r:embed="rId3"/>
          <a:stretch>
            <a:fillRect/>
          </a:stretch>
        </p:blipFill>
        <p:spPr>
          <a:xfrm>
            <a:off x="1479884" y="1205685"/>
            <a:ext cx="6067117" cy="3466925"/>
          </a:xfrm>
          <a:prstGeom prst="rect">
            <a:avLst/>
          </a:prstGeom>
        </p:spPr>
      </p:pic>
    </p:spTree>
    <p:extLst>
      <p:ext uri="{BB962C8B-B14F-4D97-AF65-F5344CB8AC3E}">
        <p14:creationId xmlns:p14="http://schemas.microsoft.com/office/powerpoint/2010/main" val="2008175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633D7C-A0E1-472D-B4D9-FE7CFDB6BEBF}"/>
              </a:ext>
            </a:extLst>
          </p:cNvPr>
          <p:cNvSpPr>
            <a:spLocks noGrp="1"/>
          </p:cNvSpPr>
          <p:nvPr>
            <p:ph type="sldNum" sz="quarter" idx="4"/>
          </p:nvPr>
        </p:nvSpPr>
        <p:spPr/>
        <p:txBody>
          <a:bodyPr/>
          <a:lstStyle/>
          <a:p>
            <a:fld id="{42782948-4DBE-204D-AB9E-B65E067054AE}" type="slidenum">
              <a:rPr lang="en-US" smtClean="0"/>
              <a:pPr/>
              <a:t>4</a:t>
            </a:fld>
            <a:endParaRPr lang="en-US"/>
          </a:p>
        </p:txBody>
      </p:sp>
      <p:sp>
        <p:nvSpPr>
          <p:cNvPr id="7" name="Title 6">
            <a:extLst>
              <a:ext uri="{FF2B5EF4-FFF2-40B4-BE49-F238E27FC236}">
                <a16:creationId xmlns:a16="http://schemas.microsoft.com/office/drawing/2014/main" id="{4A932C4B-3484-44D1-A760-C06FC962378A}"/>
              </a:ext>
            </a:extLst>
          </p:cNvPr>
          <p:cNvSpPr>
            <a:spLocks noGrp="1"/>
          </p:cNvSpPr>
          <p:nvPr>
            <p:ph type="title"/>
          </p:nvPr>
        </p:nvSpPr>
        <p:spPr>
          <a:xfrm>
            <a:off x="152400" y="138486"/>
            <a:ext cx="8839199" cy="830997"/>
          </a:xfrm>
          <a:solidFill>
            <a:schemeClr val="bg1"/>
          </a:solidFill>
          <a:ln>
            <a:noFill/>
          </a:ln>
        </p:spPr>
        <p:style>
          <a:lnRef idx="2">
            <a:schemeClr val="accent2"/>
          </a:lnRef>
          <a:fillRef idx="1">
            <a:schemeClr val="lt1"/>
          </a:fillRef>
          <a:effectRef idx="0">
            <a:schemeClr val="accent2"/>
          </a:effectRef>
          <a:fontRef idx="minor">
            <a:schemeClr val="dk1"/>
          </a:fontRef>
        </p:style>
        <p:txBody>
          <a:bodyPr/>
          <a:lstStyle/>
          <a:p>
            <a:r>
              <a:rPr lang="en-US" b="1" dirty="0">
                <a:solidFill>
                  <a:srgbClr val="C00000"/>
                </a:solidFill>
              </a:rPr>
              <a:t>Household Survey </a:t>
            </a:r>
            <a:br>
              <a:rPr lang="en-US" b="1" dirty="0">
                <a:solidFill>
                  <a:srgbClr val="C00000"/>
                </a:solidFill>
              </a:rPr>
            </a:br>
            <a:r>
              <a:rPr lang="en-US" b="1" dirty="0">
                <a:solidFill>
                  <a:srgbClr val="C00000"/>
                </a:solidFill>
              </a:rPr>
              <a:t>Expanded Analysis</a:t>
            </a:r>
          </a:p>
        </p:txBody>
      </p:sp>
      <p:sp>
        <p:nvSpPr>
          <p:cNvPr id="14" name="Content Placeholder 7">
            <a:extLst>
              <a:ext uri="{FF2B5EF4-FFF2-40B4-BE49-F238E27FC236}">
                <a16:creationId xmlns:a16="http://schemas.microsoft.com/office/drawing/2014/main" id="{6DE9FE06-2136-4F47-855D-CFC9BDCEDC18}"/>
              </a:ext>
            </a:extLst>
          </p:cNvPr>
          <p:cNvSpPr txBox="1">
            <a:spLocks/>
          </p:cNvSpPr>
          <p:nvPr/>
        </p:nvSpPr>
        <p:spPr>
          <a:xfrm>
            <a:off x="152400" y="1008909"/>
            <a:ext cx="4750300" cy="4021878"/>
          </a:xfrm>
          <a:prstGeom prst="rect">
            <a:avLst/>
          </a:prstGeom>
        </p:spPr>
        <p:txBody>
          <a:bodyPr vert="horz" lIns="91440" tIns="45720" rIns="91440" bIns="45720" rtlCol="0">
            <a:no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anose="020B0604020202020204" pitchFamily="34" charset="0"/>
              <a:buChar char="•"/>
            </a:pPr>
            <a:r>
              <a:rPr lang="en-US" sz="2000" dirty="0"/>
              <a:t>Create additional indicators relating to resilience capacities</a:t>
            </a:r>
          </a:p>
          <a:p>
            <a:pPr>
              <a:buFont typeface="Arial" panose="020B0604020202020204" pitchFamily="34" charset="0"/>
              <a:buChar char="•"/>
            </a:pPr>
            <a:r>
              <a:rPr lang="en-US" sz="2000" dirty="0"/>
              <a:t>Examine variation across county, locality, head of household sex</a:t>
            </a:r>
          </a:p>
          <a:p>
            <a:pPr>
              <a:buFont typeface="Arial" panose="020B0604020202020204" pitchFamily="34" charset="0"/>
              <a:buChar char="•"/>
            </a:pPr>
            <a:r>
              <a:rPr lang="en-US" sz="2000" dirty="0"/>
              <a:t>Examine correlations between measures of resilience capacities and contextual outcomes such as shocks, conflict, or well-being</a:t>
            </a:r>
          </a:p>
          <a:p>
            <a:pPr>
              <a:buFont typeface="Arial" panose="020B0604020202020204" pitchFamily="34" charset="0"/>
              <a:buChar char="•"/>
            </a:pPr>
            <a:r>
              <a:rPr lang="en-US" sz="2000" dirty="0"/>
              <a:t>Model relationship between resilience capacity and a) perceived ability to recover from shocks, and b) food security</a:t>
            </a:r>
          </a:p>
          <a:p>
            <a:pPr>
              <a:buFont typeface="Arial" panose="020B0604020202020204" pitchFamily="34" charset="0"/>
              <a:buChar char="•"/>
            </a:pPr>
            <a:endParaRPr lang="en-US" sz="2000" dirty="0"/>
          </a:p>
        </p:txBody>
      </p:sp>
      <p:grpSp>
        <p:nvGrpSpPr>
          <p:cNvPr id="6" name="Group 5">
            <a:extLst>
              <a:ext uri="{FF2B5EF4-FFF2-40B4-BE49-F238E27FC236}">
                <a16:creationId xmlns:a16="http://schemas.microsoft.com/office/drawing/2014/main" id="{163FBCFE-B5CC-4630-B0FF-88E44C570C22}"/>
              </a:ext>
            </a:extLst>
          </p:cNvPr>
          <p:cNvGrpSpPr/>
          <p:nvPr/>
        </p:nvGrpSpPr>
        <p:grpSpPr>
          <a:xfrm>
            <a:off x="4902700" y="131601"/>
            <a:ext cx="4110164" cy="4979034"/>
            <a:chOff x="5150030" y="57173"/>
            <a:chExt cx="4110164" cy="4979034"/>
          </a:xfrm>
        </p:grpSpPr>
        <p:grpSp>
          <p:nvGrpSpPr>
            <p:cNvPr id="5" name="Group 4">
              <a:extLst>
                <a:ext uri="{FF2B5EF4-FFF2-40B4-BE49-F238E27FC236}">
                  <a16:creationId xmlns:a16="http://schemas.microsoft.com/office/drawing/2014/main" id="{5979FC93-9B26-459D-988C-345362403995}"/>
                </a:ext>
              </a:extLst>
            </p:cNvPr>
            <p:cNvGrpSpPr/>
            <p:nvPr/>
          </p:nvGrpSpPr>
          <p:grpSpPr>
            <a:xfrm>
              <a:off x="5150030" y="57173"/>
              <a:ext cx="4110164" cy="4979034"/>
              <a:chOff x="5192560" y="57173"/>
              <a:chExt cx="4110164" cy="4979034"/>
            </a:xfrm>
          </p:grpSpPr>
          <p:sp>
            <p:nvSpPr>
              <p:cNvPr id="9" name="Content Placeholder 7">
                <a:extLst>
                  <a:ext uri="{FF2B5EF4-FFF2-40B4-BE49-F238E27FC236}">
                    <a16:creationId xmlns:a16="http://schemas.microsoft.com/office/drawing/2014/main" id="{3A9950F7-5B8E-44FE-9854-BE042A2DA4EB}"/>
                  </a:ext>
                </a:extLst>
              </p:cNvPr>
              <p:cNvSpPr txBox="1">
                <a:spLocks/>
              </p:cNvSpPr>
              <p:nvPr/>
            </p:nvSpPr>
            <p:spPr>
              <a:xfrm>
                <a:off x="5192560" y="57173"/>
                <a:ext cx="4110164" cy="4979034"/>
              </a:xfrm>
              <a:prstGeom prst="rect">
                <a:avLst/>
              </a:prstGeom>
              <a:solidFill>
                <a:schemeClr val="bg1"/>
              </a:solidFill>
            </p:spPr>
            <p:txBody>
              <a:bodyPr vert="horz" lIns="91440" tIns="45720" rIns="91440" bIns="45720" rtlCol="0">
                <a:no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000" i="1" dirty="0">
                    <a:solidFill>
                      <a:schemeClr val="tx1">
                        <a:lumMod val="50000"/>
                        <a:lumOff val="50000"/>
                      </a:schemeClr>
                    </a:solidFill>
                  </a:rPr>
                  <a:t>key themes:</a:t>
                </a:r>
              </a:p>
              <a:p>
                <a:pPr marL="1546225" lvl="1" indent="-403225">
                  <a:lnSpc>
                    <a:spcPct val="250000"/>
                  </a:lnSpc>
                  <a:buFont typeface="Wingdings" panose="05000000000000000000" pitchFamily="2" charset="2"/>
                  <a:buChar char="q"/>
                </a:pPr>
                <a:r>
                  <a:rPr lang="en-US" sz="2000" b="1" dirty="0"/>
                  <a:t>Food Security</a:t>
                </a:r>
              </a:p>
              <a:p>
                <a:pPr marL="1546225" lvl="1" indent="-403225">
                  <a:lnSpc>
                    <a:spcPct val="250000"/>
                  </a:lnSpc>
                  <a:buFont typeface="Wingdings" panose="05000000000000000000" pitchFamily="2" charset="2"/>
                  <a:buChar char="q"/>
                </a:pPr>
                <a:r>
                  <a:rPr lang="en-US" sz="2000" b="1" dirty="0"/>
                  <a:t>Agency</a:t>
                </a:r>
              </a:p>
              <a:p>
                <a:pPr marL="1546225" lvl="1" indent="-403225">
                  <a:lnSpc>
                    <a:spcPct val="250000"/>
                  </a:lnSpc>
                  <a:buFont typeface="Wingdings" panose="05000000000000000000" pitchFamily="2" charset="2"/>
                  <a:buChar char="q"/>
                </a:pPr>
                <a:r>
                  <a:rPr lang="en-US" sz="2000" b="1" dirty="0"/>
                  <a:t>Social Cohesion</a:t>
                </a:r>
              </a:p>
              <a:p>
                <a:pPr marL="1546225" lvl="1" indent="-403225">
                  <a:lnSpc>
                    <a:spcPct val="250000"/>
                  </a:lnSpc>
                  <a:buFont typeface="Wingdings" panose="05000000000000000000" pitchFamily="2" charset="2"/>
                  <a:buChar char="q"/>
                </a:pPr>
                <a:r>
                  <a:rPr lang="en-US" sz="2000" b="1" dirty="0"/>
                  <a:t>Shocks and Stresses</a:t>
                </a:r>
              </a:p>
              <a:p>
                <a:pPr marL="1546225" lvl="1" indent="-403225">
                  <a:lnSpc>
                    <a:spcPct val="250000"/>
                  </a:lnSpc>
                  <a:buFont typeface="Wingdings" panose="05000000000000000000" pitchFamily="2" charset="2"/>
                  <a:buChar char="q"/>
                </a:pPr>
                <a:r>
                  <a:rPr lang="en-US" sz="2000" b="1" dirty="0"/>
                  <a:t>Social Norms</a:t>
                </a:r>
              </a:p>
            </p:txBody>
          </p:sp>
          <p:grpSp>
            <p:nvGrpSpPr>
              <p:cNvPr id="2" name="Group 1">
                <a:extLst>
                  <a:ext uri="{FF2B5EF4-FFF2-40B4-BE49-F238E27FC236}">
                    <a16:creationId xmlns:a16="http://schemas.microsoft.com/office/drawing/2014/main" id="{0005AEC1-3D4F-402C-93C1-03B24D675177}"/>
                  </a:ext>
                </a:extLst>
              </p:cNvPr>
              <p:cNvGrpSpPr/>
              <p:nvPr/>
            </p:nvGrpSpPr>
            <p:grpSpPr>
              <a:xfrm>
                <a:off x="5349688" y="488102"/>
                <a:ext cx="860761" cy="4208570"/>
                <a:chOff x="5881572" y="961566"/>
                <a:chExt cx="699547" cy="3480869"/>
              </a:xfrm>
            </p:grpSpPr>
            <p:pic>
              <p:nvPicPr>
                <p:cNvPr id="10" name="Picture 9">
                  <a:extLst>
                    <a:ext uri="{FF2B5EF4-FFF2-40B4-BE49-F238E27FC236}">
                      <a16:creationId xmlns:a16="http://schemas.microsoft.com/office/drawing/2014/main" id="{1EEE7D8F-D2E5-4926-91DF-36F507A43E91}"/>
                    </a:ext>
                  </a:extLst>
                </p:cNvPr>
                <p:cNvPicPr>
                  <a:picLocks noChangeAspect="1"/>
                </p:cNvPicPr>
                <p:nvPr/>
              </p:nvPicPr>
              <p:blipFill>
                <a:blip r:embed="rId3"/>
                <a:stretch>
                  <a:fillRect/>
                </a:stretch>
              </p:blipFill>
              <p:spPr>
                <a:xfrm>
                  <a:off x="5980553" y="961566"/>
                  <a:ext cx="559668" cy="604186"/>
                </a:xfrm>
                <a:prstGeom prst="rect">
                  <a:avLst/>
                </a:prstGeom>
              </p:spPr>
            </p:pic>
            <p:pic>
              <p:nvPicPr>
                <p:cNvPr id="16" name="Picture 15">
                  <a:extLst>
                    <a:ext uri="{FF2B5EF4-FFF2-40B4-BE49-F238E27FC236}">
                      <a16:creationId xmlns:a16="http://schemas.microsoft.com/office/drawing/2014/main" id="{BBBDCABE-FAFB-4568-89AA-41CBDD8ACCC0}"/>
                    </a:ext>
                  </a:extLst>
                </p:cNvPr>
                <p:cNvPicPr>
                  <a:picLocks noChangeAspect="1"/>
                </p:cNvPicPr>
                <p:nvPr/>
              </p:nvPicPr>
              <p:blipFill>
                <a:blip r:embed="rId4"/>
                <a:stretch>
                  <a:fillRect/>
                </a:stretch>
              </p:blipFill>
              <p:spPr>
                <a:xfrm>
                  <a:off x="5881572" y="2421349"/>
                  <a:ext cx="699547" cy="485712"/>
                </a:xfrm>
                <a:prstGeom prst="rect">
                  <a:avLst/>
                </a:prstGeom>
              </p:spPr>
            </p:pic>
            <p:pic>
              <p:nvPicPr>
                <p:cNvPr id="17" name="Picture 16">
                  <a:extLst>
                    <a:ext uri="{FF2B5EF4-FFF2-40B4-BE49-F238E27FC236}">
                      <a16:creationId xmlns:a16="http://schemas.microsoft.com/office/drawing/2014/main" id="{C249070A-FAC1-4184-AE5D-38112FCBA945}"/>
                    </a:ext>
                  </a:extLst>
                </p:cNvPr>
                <p:cNvPicPr>
                  <a:picLocks noChangeAspect="1"/>
                </p:cNvPicPr>
                <p:nvPr/>
              </p:nvPicPr>
              <p:blipFill>
                <a:blip r:embed="rId5"/>
                <a:stretch>
                  <a:fillRect/>
                </a:stretch>
              </p:blipFill>
              <p:spPr>
                <a:xfrm>
                  <a:off x="5881572" y="1734807"/>
                  <a:ext cx="699547" cy="520134"/>
                </a:xfrm>
                <a:prstGeom prst="rect">
                  <a:avLst/>
                </a:prstGeom>
              </p:spPr>
            </p:pic>
            <p:pic>
              <p:nvPicPr>
                <p:cNvPr id="18" name="Picture 17">
                  <a:extLst>
                    <a:ext uri="{FF2B5EF4-FFF2-40B4-BE49-F238E27FC236}">
                      <a16:creationId xmlns:a16="http://schemas.microsoft.com/office/drawing/2014/main" id="{3BB9DD4C-0819-433B-BFEB-D7F08EF81B23}"/>
                    </a:ext>
                  </a:extLst>
                </p:cNvPr>
                <p:cNvPicPr>
                  <a:picLocks noChangeAspect="1"/>
                </p:cNvPicPr>
                <p:nvPr/>
              </p:nvPicPr>
              <p:blipFill>
                <a:blip r:embed="rId6"/>
                <a:stretch>
                  <a:fillRect/>
                </a:stretch>
              </p:blipFill>
              <p:spPr>
                <a:xfrm>
                  <a:off x="5980553" y="3954094"/>
                  <a:ext cx="566650" cy="488341"/>
                </a:xfrm>
                <a:prstGeom prst="rect">
                  <a:avLst/>
                </a:prstGeom>
              </p:spPr>
            </p:pic>
          </p:grpSp>
        </p:grpSp>
        <p:pic>
          <p:nvPicPr>
            <p:cNvPr id="15" name="Picture 14" descr="Icon&#10;&#10;Description automatically generated">
              <a:extLst>
                <a:ext uri="{FF2B5EF4-FFF2-40B4-BE49-F238E27FC236}">
                  <a16:creationId xmlns:a16="http://schemas.microsoft.com/office/drawing/2014/main" id="{5568404C-4498-41C3-8CC2-824E73F510D9}"/>
                </a:ext>
              </a:extLst>
            </p:cNvPr>
            <p:cNvPicPr>
              <a:picLocks noChangeAspect="1"/>
            </p:cNvPicPr>
            <p:nvPr/>
          </p:nvPicPr>
          <p:blipFill>
            <a:blip r:embed="rId7"/>
            <a:stretch>
              <a:fillRect/>
            </a:stretch>
          </p:blipFill>
          <p:spPr>
            <a:xfrm>
              <a:off x="5471480" y="3146284"/>
              <a:ext cx="599711" cy="711422"/>
            </a:xfrm>
            <a:prstGeom prst="rect">
              <a:avLst/>
            </a:prstGeom>
          </p:spPr>
        </p:pic>
      </p:grpSp>
    </p:spTree>
    <p:extLst>
      <p:ext uri="{BB962C8B-B14F-4D97-AF65-F5344CB8AC3E}">
        <p14:creationId xmlns:p14="http://schemas.microsoft.com/office/powerpoint/2010/main" val="3920487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D3A0DC-6F91-4E43-A4AC-3D1697D780BD}"/>
              </a:ext>
            </a:extLst>
          </p:cNvPr>
          <p:cNvSpPr>
            <a:spLocks noGrp="1"/>
          </p:cNvSpPr>
          <p:nvPr>
            <p:ph sz="half" idx="1"/>
          </p:nvPr>
        </p:nvSpPr>
        <p:spPr>
          <a:xfrm>
            <a:off x="147996" y="1069932"/>
            <a:ext cx="8839200" cy="943617"/>
          </a:xfrm>
        </p:spPr>
        <p:txBody>
          <a:bodyPr>
            <a:normAutofit fontScale="25000" lnSpcReduction="20000"/>
          </a:bodyPr>
          <a:lstStyle/>
          <a:p>
            <a:endParaRPr lang="en-US" sz="1800" dirty="0"/>
          </a:p>
          <a:p>
            <a:r>
              <a:rPr lang="en-US" sz="8000" dirty="0"/>
              <a:t>Resilience is the ability to handle shocks</a:t>
            </a:r>
          </a:p>
          <a:p>
            <a:r>
              <a:rPr lang="en-US" sz="8000" dirty="0"/>
              <a:t>Resilience is measured both as an outcome (food security, ability to recover from shocks), and as a capacity (absorptive, adaptive, transformative)</a:t>
            </a:r>
          </a:p>
          <a:p>
            <a:endParaRPr lang="en-US" dirty="0"/>
          </a:p>
          <a:p>
            <a:endParaRPr lang="en-US" dirty="0"/>
          </a:p>
        </p:txBody>
      </p:sp>
      <p:sp>
        <p:nvSpPr>
          <p:cNvPr id="3" name="Date Placeholder 2">
            <a:extLst>
              <a:ext uri="{FF2B5EF4-FFF2-40B4-BE49-F238E27FC236}">
                <a16:creationId xmlns:a16="http://schemas.microsoft.com/office/drawing/2014/main" id="{EA8D71F1-B3C9-4BED-9138-A7BF935059F5}"/>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F81DE14C-D51A-4572-B379-AB3F15C7F9F3}"/>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8BDCFFB0-3B80-45F6-9FD4-BB89CB3B01F7}"/>
              </a:ext>
            </a:extLst>
          </p:cNvPr>
          <p:cNvSpPr>
            <a:spLocks noGrp="1"/>
          </p:cNvSpPr>
          <p:nvPr>
            <p:ph type="sldNum" sz="quarter" idx="12"/>
          </p:nvPr>
        </p:nvSpPr>
        <p:spPr/>
        <p:txBody>
          <a:bodyPr/>
          <a:lstStyle/>
          <a:p>
            <a:fld id="{42782948-4DBE-204D-AB9E-B65E067054AE}" type="slidenum">
              <a:rPr lang="en-US" smtClean="0"/>
              <a:pPr/>
              <a:t>40</a:t>
            </a:fld>
            <a:endParaRPr lang="en-US"/>
          </a:p>
        </p:txBody>
      </p:sp>
      <p:sp>
        <p:nvSpPr>
          <p:cNvPr id="6" name="Title 5">
            <a:extLst>
              <a:ext uri="{FF2B5EF4-FFF2-40B4-BE49-F238E27FC236}">
                <a16:creationId xmlns:a16="http://schemas.microsoft.com/office/drawing/2014/main" id="{F9BDB1C8-DA16-4DB2-B0A6-A70ABFAC92E4}"/>
              </a:ext>
            </a:extLst>
          </p:cNvPr>
          <p:cNvSpPr>
            <a:spLocks noGrp="1"/>
          </p:cNvSpPr>
          <p:nvPr>
            <p:ph type="title"/>
          </p:nvPr>
        </p:nvSpPr>
        <p:spPr>
          <a:xfrm>
            <a:off x="152400" y="150962"/>
            <a:ext cx="8839200" cy="830997"/>
          </a:xfrm>
          <a:solidFill>
            <a:srgbClr val="FFFFFF"/>
          </a:solidFill>
        </p:spPr>
        <p:txBody>
          <a:bodyPr/>
          <a:lstStyle/>
          <a:p>
            <a:r>
              <a:rPr lang="en-US" b="1"/>
              <a:t>RESILIENCE</a:t>
            </a:r>
            <a:br>
              <a:rPr lang="en-US" b="1"/>
            </a:br>
            <a:r>
              <a:rPr lang="en-US" b="1"/>
              <a:t>What is it?</a:t>
            </a:r>
          </a:p>
        </p:txBody>
      </p:sp>
      <p:sp>
        <p:nvSpPr>
          <p:cNvPr id="7" name="TextBox 6">
            <a:extLst>
              <a:ext uri="{FF2B5EF4-FFF2-40B4-BE49-F238E27FC236}">
                <a16:creationId xmlns:a16="http://schemas.microsoft.com/office/drawing/2014/main" id="{15DA7D73-68BB-4B91-93C2-776BC9927D00}"/>
              </a:ext>
            </a:extLst>
          </p:cNvPr>
          <p:cNvSpPr txBox="1"/>
          <p:nvPr/>
        </p:nvSpPr>
        <p:spPr>
          <a:xfrm>
            <a:off x="2028348" y="2324832"/>
            <a:ext cx="4664243" cy="2431435"/>
          </a:xfrm>
          <a:prstGeom prst="wedgeRectCallout">
            <a:avLst>
              <a:gd name="adj1" fmla="val -54409"/>
              <a:gd name="adj2" fmla="val 14319"/>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1600" dirty="0"/>
              <a:t> Development Objective 2</a:t>
            </a:r>
          </a:p>
          <a:p>
            <a:pPr algn="ctr"/>
            <a:r>
              <a:rPr lang="en-US" sz="1600" dirty="0"/>
              <a:t>Household Resilience Increased in Targeted Areas</a:t>
            </a:r>
          </a:p>
          <a:p>
            <a:endParaRPr lang="en-US" sz="800" dirty="0"/>
          </a:p>
          <a:p>
            <a:r>
              <a:rPr lang="en-US" sz="1600" dirty="0"/>
              <a:t>“If USAID is intentional in layering and sequencing development assistance in 13 target counties intended to diversify diets, improve food security and nutrition, and address basic health and education outcomes, then household resilience will be increased, and these beneficiaries should need less humanitarian assistance in the future when encountered by shock.” </a:t>
            </a:r>
          </a:p>
        </p:txBody>
      </p:sp>
      <p:grpSp>
        <p:nvGrpSpPr>
          <p:cNvPr id="8" name="Group 7">
            <a:extLst>
              <a:ext uri="{FF2B5EF4-FFF2-40B4-BE49-F238E27FC236}">
                <a16:creationId xmlns:a16="http://schemas.microsoft.com/office/drawing/2014/main" id="{650BFB31-755E-4BAD-8FFE-0D89D6D39BE9}"/>
              </a:ext>
            </a:extLst>
          </p:cNvPr>
          <p:cNvGrpSpPr/>
          <p:nvPr/>
        </p:nvGrpSpPr>
        <p:grpSpPr>
          <a:xfrm>
            <a:off x="8000681" y="150962"/>
            <a:ext cx="862584" cy="760412"/>
            <a:chOff x="2418846" y="834972"/>
            <a:chExt cx="4015985" cy="3984613"/>
          </a:xfrm>
        </p:grpSpPr>
        <p:grpSp>
          <p:nvGrpSpPr>
            <p:cNvPr id="9" name="Group 8">
              <a:extLst>
                <a:ext uri="{FF2B5EF4-FFF2-40B4-BE49-F238E27FC236}">
                  <a16:creationId xmlns:a16="http://schemas.microsoft.com/office/drawing/2014/main" id="{87328D22-224D-488A-A521-C040FF4D9640}"/>
                </a:ext>
              </a:extLst>
            </p:cNvPr>
            <p:cNvGrpSpPr/>
            <p:nvPr/>
          </p:nvGrpSpPr>
          <p:grpSpPr>
            <a:xfrm>
              <a:off x="2418846" y="1378530"/>
              <a:ext cx="4015985" cy="3441055"/>
              <a:chOff x="2057591" y="1149532"/>
              <a:chExt cx="3907160" cy="3315735"/>
            </a:xfrm>
          </p:grpSpPr>
          <p:sp>
            <p:nvSpPr>
              <p:cNvPr id="11" name="Flowchart: Connector 10">
                <a:extLst>
                  <a:ext uri="{FF2B5EF4-FFF2-40B4-BE49-F238E27FC236}">
                    <a16:creationId xmlns:a16="http://schemas.microsoft.com/office/drawing/2014/main" id="{35DAAA1E-C039-4675-AB99-DD411FB35AC1}"/>
                  </a:ext>
                </a:extLst>
              </p:cNvPr>
              <p:cNvSpPr/>
              <p:nvPr/>
            </p:nvSpPr>
            <p:spPr>
              <a:xfrm>
                <a:off x="2310628" y="1149532"/>
                <a:ext cx="3214183" cy="3315735"/>
              </a:xfrm>
              <a:prstGeom prst="flowChartConnector">
                <a:avLst/>
              </a:prstGeom>
              <a:noFill/>
              <a:ln>
                <a:solidFill>
                  <a:schemeClr val="accent3">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B30BCB36-3DCA-4FF1-8428-6B16E6CCA79A}"/>
                  </a:ext>
                </a:extLst>
              </p:cNvPr>
              <p:cNvPicPr>
                <a:picLocks noChangeAspect="1"/>
              </p:cNvPicPr>
              <p:nvPr/>
            </p:nvPicPr>
            <p:blipFill>
              <a:blip r:embed="rId3"/>
              <a:stretch>
                <a:fillRect/>
              </a:stretch>
            </p:blipFill>
            <p:spPr>
              <a:xfrm>
                <a:off x="4649723" y="1387767"/>
                <a:ext cx="1315028" cy="1419633"/>
              </a:xfrm>
              <a:prstGeom prst="rect">
                <a:avLst/>
              </a:prstGeom>
            </p:spPr>
          </p:pic>
          <p:pic>
            <p:nvPicPr>
              <p:cNvPr id="13" name="Picture 12">
                <a:extLst>
                  <a:ext uri="{FF2B5EF4-FFF2-40B4-BE49-F238E27FC236}">
                    <a16:creationId xmlns:a16="http://schemas.microsoft.com/office/drawing/2014/main" id="{D6E5E2DA-6B9A-4FB9-B987-E155BAA94E2F}"/>
                  </a:ext>
                </a:extLst>
              </p:cNvPr>
              <p:cNvPicPr>
                <a:picLocks noChangeAspect="1"/>
              </p:cNvPicPr>
              <p:nvPr/>
            </p:nvPicPr>
            <p:blipFill>
              <a:blip r:embed="rId4"/>
              <a:stretch>
                <a:fillRect/>
              </a:stretch>
            </p:blipFill>
            <p:spPr>
              <a:xfrm>
                <a:off x="2190950" y="3097526"/>
                <a:ext cx="1491148" cy="1108713"/>
              </a:xfrm>
              <a:prstGeom prst="rect">
                <a:avLst/>
              </a:prstGeom>
            </p:spPr>
          </p:pic>
          <p:pic>
            <p:nvPicPr>
              <p:cNvPr id="14" name="Picture 13">
                <a:extLst>
                  <a:ext uri="{FF2B5EF4-FFF2-40B4-BE49-F238E27FC236}">
                    <a16:creationId xmlns:a16="http://schemas.microsoft.com/office/drawing/2014/main" id="{AD03955E-0E42-46DE-928D-DA8C1AC8CE22}"/>
                  </a:ext>
                </a:extLst>
              </p:cNvPr>
              <p:cNvPicPr>
                <a:picLocks noChangeAspect="1"/>
              </p:cNvPicPr>
              <p:nvPr/>
            </p:nvPicPr>
            <p:blipFill>
              <a:blip r:embed="rId5"/>
              <a:stretch>
                <a:fillRect/>
              </a:stretch>
            </p:blipFill>
            <p:spPr>
              <a:xfrm>
                <a:off x="4065106" y="3097526"/>
                <a:ext cx="1588252" cy="1102760"/>
              </a:xfrm>
              <a:prstGeom prst="rect">
                <a:avLst/>
              </a:prstGeom>
            </p:spPr>
          </p:pic>
          <p:pic>
            <p:nvPicPr>
              <p:cNvPr id="15" name="Picture 14">
                <a:extLst>
                  <a:ext uri="{FF2B5EF4-FFF2-40B4-BE49-F238E27FC236}">
                    <a16:creationId xmlns:a16="http://schemas.microsoft.com/office/drawing/2014/main" id="{85C54426-7BD9-4575-AACD-CA45E5539422}"/>
                  </a:ext>
                </a:extLst>
              </p:cNvPr>
              <p:cNvPicPr>
                <a:picLocks noChangeAspect="1"/>
              </p:cNvPicPr>
              <p:nvPr/>
            </p:nvPicPr>
            <p:blipFill>
              <a:blip r:embed="rId6"/>
              <a:stretch>
                <a:fillRect/>
              </a:stretch>
            </p:blipFill>
            <p:spPr>
              <a:xfrm>
                <a:off x="2057591" y="1809106"/>
                <a:ext cx="1212893" cy="1045276"/>
              </a:xfrm>
              <a:prstGeom prst="rect">
                <a:avLst/>
              </a:prstGeom>
            </p:spPr>
          </p:pic>
        </p:grpSp>
        <p:pic>
          <p:nvPicPr>
            <p:cNvPr id="10" name="Picture 9" descr="Icon&#10;&#10;Description automatically generated">
              <a:extLst>
                <a:ext uri="{FF2B5EF4-FFF2-40B4-BE49-F238E27FC236}">
                  <a16:creationId xmlns:a16="http://schemas.microsoft.com/office/drawing/2014/main" id="{47763F43-F811-44CA-B2A4-71EB97A20D99}"/>
                </a:ext>
              </a:extLst>
            </p:cNvPr>
            <p:cNvPicPr>
              <a:picLocks noChangeAspect="1"/>
            </p:cNvPicPr>
            <p:nvPr/>
          </p:nvPicPr>
          <p:blipFill>
            <a:blip r:embed="rId7"/>
            <a:stretch>
              <a:fillRect/>
            </a:stretch>
          </p:blipFill>
          <p:spPr>
            <a:xfrm>
              <a:off x="3812201" y="834972"/>
              <a:ext cx="1121970" cy="1330965"/>
            </a:xfrm>
            <a:prstGeom prst="rect">
              <a:avLst/>
            </a:prstGeom>
          </p:spPr>
        </p:pic>
      </p:grpSp>
    </p:spTree>
    <p:extLst>
      <p:ext uri="{BB962C8B-B14F-4D97-AF65-F5344CB8AC3E}">
        <p14:creationId xmlns:p14="http://schemas.microsoft.com/office/powerpoint/2010/main" val="2720020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A40821-5D7B-49DE-B111-063169CE8B79}"/>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C2A0091D-7DFF-4C0C-A2DA-B3E76C10590D}"/>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C48A78EF-4DEE-42E5-8868-809900A886AF}"/>
              </a:ext>
            </a:extLst>
          </p:cNvPr>
          <p:cNvSpPr>
            <a:spLocks noGrp="1"/>
          </p:cNvSpPr>
          <p:nvPr>
            <p:ph type="sldNum" sz="quarter" idx="12"/>
          </p:nvPr>
        </p:nvSpPr>
        <p:spPr/>
        <p:txBody>
          <a:bodyPr/>
          <a:lstStyle/>
          <a:p>
            <a:fld id="{42782948-4DBE-204D-AB9E-B65E067054AE}" type="slidenum">
              <a:rPr lang="en-US" smtClean="0"/>
              <a:pPr/>
              <a:t>41</a:t>
            </a:fld>
            <a:endParaRPr lang="en-US"/>
          </a:p>
        </p:txBody>
      </p:sp>
      <p:sp>
        <p:nvSpPr>
          <p:cNvPr id="6" name="Title 5">
            <a:extLst>
              <a:ext uri="{FF2B5EF4-FFF2-40B4-BE49-F238E27FC236}">
                <a16:creationId xmlns:a16="http://schemas.microsoft.com/office/drawing/2014/main" id="{7C370E3D-35DB-4DA0-BAC3-46FCE2819C62}"/>
              </a:ext>
            </a:extLst>
          </p:cNvPr>
          <p:cNvSpPr>
            <a:spLocks noGrp="1"/>
          </p:cNvSpPr>
          <p:nvPr>
            <p:ph type="title"/>
          </p:nvPr>
        </p:nvSpPr>
        <p:spPr>
          <a:xfrm>
            <a:off x="152400" y="59679"/>
            <a:ext cx="8839200" cy="830997"/>
          </a:xfrm>
          <a:solidFill>
            <a:srgbClr val="FFFFFF"/>
          </a:solidFill>
        </p:spPr>
        <p:txBody>
          <a:bodyPr/>
          <a:lstStyle/>
          <a:p>
            <a:r>
              <a:rPr lang="en-US" b="1"/>
              <a:t>SOCIAL COHESION</a:t>
            </a:r>
            <a:br>
              <a:rPr lang="en-US" b="1"/>
            </a:br>
            <a:r>
              <a:rPr lang="en-US" b="1"/>
              <a:t>Index</a:t>
            </a:r>
          </a:p>
        </p:txBody>
      </p:sp>
      <p:pic>
        <p:nvPicPr>
          <p:cNvPr id="10" name="Picture 9">
            <a:extLst>
              <a:ext uri="{FF2B5EF4-FFF2-40B4-BE49-F238E27FC236}">
                <a16:creationId xmlns:a16="http://schemas.microsoft.com/office/drawing/2014/main" id="{F3ACFF5F-CD6E-4947-9F5D-5B8AFFD14797}"/>
              </a:ext>
            </a:extLst>
          </p:cNvPr>
          <p:cNvPicPr>
            <a:picLocks noChangeAspect="1"/>
          </p:cNvPicPr>
          <p:nvPr/>
        </p:nvPicPr>
        <p:blipFill>
          <a:blip r:embed="rId2"/>
          <a:stretch>
            <a:fillRect/>
          </a:stretch>
        </p:blipFill>
        <p:spPr>
          <a:xfrm>
            <a:off x="7543425" y="81"/>
            <a:ext cx="1588252" cy="1102760"/>
          </a:xfrm>
          <a:prstGeom prst="rect">
            <a:avLst/>
          </a:prstGeom>
        </p:spPr>
      </p:pic>
      <p:sp>
        <p:nvSpPr>
          <p:cNvPr id="12" name="TextBox 11">
            <a:extLst>
              <a:ext uri="{FF2B5EF4-FFF2-40B4-BE49-F238E27FC236}">
                <a16:creationId xmlns:a16="http://schemas.microsoft.com/office/drawing/2014/main" id="{2CED3532-C16A-4E2D-8659-9A19621C9DA1}"/>
              </a:ext>
            </a:extLst>
          </p:cNvPr>
          <p:cNvSpPr txBox="1"/>
          <p:nvPr/>
        </p:nvSpPr>
        <p:spPr>
          <a:xfrm>
            <a:off x="569496" y="1235242"/>
            <a:ext cx="7684168" cy="3549908"/>
          </a:xfrm>
          <a:prstGeom prst="roundRect">
            <a:avLst/>
          </a:prstGeom>
          <a:solidFill>
            <a:srgbClr val="F8E8EC"/>
          </a:solidFill>
          <a:effectLst>
            <a:outerShdw blurRad="50800" dist="38100" dir="2700000" algn="tl" rotWithShape="0">
              <a:prstClr val="black">
                <a:alpha val="40000"/>
              </a:prstClr>
            </a:outerShdw>
          </a:effectLst>
        </p:spPr>
        <p:txBody>
          <a:bodyPr wrap="square" rIns="822960" rtlCol="0">
            <a:spAutoFit/>
          </a:bodyPr>
          <a:lstStyle/>
          <a:p>
            <a:pPr algn="ctr"/>
            <a:r>
              <a:rPr lang="en-US" sz="2000">
                <a:solidFill>
                  <a:schemeClr val="tx1">
                    <a:lumMod val="75000"/>
                    <a:lumOff val="25000"/>
                  </a:schemeClr>
                </a:solidFill>
                <a:latin typeface="Britannic Bold" panose="020B0903060703020204" pitchFamily="34" charset="0"/>
              </a:rPr>
              <a:t>Food for thought</a:t>
            </a:r>
          </a:p>
          <a:p>
            <a:endParaRPr lang="en-US" sz="2000">
              <a:solidFill>
                <a:schemeClr val="tx1">
                  <a:lumMod val="75000"/>
                  <a:lumOff val="25000"/>
                </a:schemeClr>
              </a:solidFill>
            </a:endParaRPr>
          </a:p>
          <a:p>
            <a:pPr marL="285750" indent="-285750">
              <a:spcAft>
                <a:spcPts val="900"/>
              </a:spcAft>
              <a:buFont typeface="Wingdings" panose="05000000000000000000" pitchFamily="2" charset="2"/>
              <a:buChar char="§"/>
            </a:pPr>
            <a:r>
              <a:rPr lang="en-US" sz="2000">
                <a:solidFill>
                  <a:schemeClr val="tx1">
                    <a:lumMod val="75000"/>
                    <a:lumOff val="25000"/>
                  </a:schemeClr>
                </a:solidFill>
              </a:rPr>
              <a:t>The current instrument measures social cohesion in terms of mutual aid across relatives / non-relatives, and within / across villages</a:t>
            </a:r>
          </a:p>
          <a:p>
            <a:pPr marL="285750" indent="-285750">
              <a:spcAft>
                <a:spcPts val="900"/>
              </a:spcAft>
              <a:buFont typeface="Wingdings" panose="05000000000000000000" pitchFamily="2" charset="2"/>
              <a:buChar char="§"/>
            </a:pPr>
            <a:r>
              <a:rPr lang="en-US" sz="2000">
                <a:solidFill>
                  <a:schemeClr val="tx1">
                    <a:lumMod val="75000"/>
                    <a:lumOff val="25000"/>
                  </a:schemeClr>
                </a:solidFill>
              </a:rPr>
              <a:t>Additional measures for incorporation into social cohesion could be considered</a:t>
            </a:r>
          </a:p>
          <a:p>
            <a:pPr marL="742950" lvl="1" indent="-285750">
              <a:spcAft>
                <a:spcPts val="900"/>
              </a:spcAft>
              <a:buFont typeface="Wingdings" panose="05000000000000000000" pitchFamily="2" charset="2"/>
              <a:buChar char="§"/>
            </a:pPr>
            <a:r>
              <a:rPr lang="en-US" sz="2000">
                <a:solidFill>
                  <a:schemeClr val="tx1">
                    <a:lumMod val="75000"/>
                    <a:lumOff val="25000"/>
                  </a:schemeClr>
                </a:solidFill>
              </a:rPr>
              <a:t>Collective action within / between villages</a:t>
            </a:r>
          </a:p>
          <a:p>
            <a:pPr marL="742950" lvl="1" indent="-285750">
              <a:spcAft>
                <a:spcPts val="900"/>
              </a:spcAft>
              <a:buFont typeface="Wingdings" panose="05000000000000000000" pitchFamily="2" charset="2"/>
              <a:buChar char="§"/>
            </a:pPr>
            <a:r>
              <a:rPr lang="en-US" sz="2000">
                <a:solidFill>
                  <a:schemeClr val="tx1">
                    <a:lumMod val="75000"/>
                    <a:lumOff val="25000"/>
                  </a:schemeClr>
                </a:solidFill>
              </a:rPr>
              <a:t>Generalized trust across social or ethnic divides</a:t>
            </a:r>
          </a:p>
        </p:txBody>
      </p:sp>
    </p:spTree>
    <p:extLst>
      <p:ext uri="{BB962C8B-B14F-4D97-AF65-F5344CB8AC3E}">
        <p14:creationId xmlns:p14="http://schemas.microsoft.com/office/powerpoint/2010/main" val="31076842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496A2D-DB6B-4629-AC9B-C000525E6342}"/>
              </a:ext>
            </a:extLst>
          </p:cNvPr>
          <p:cNvSpPr>
            <a:spLocks noGrp="1"/>
          </p:cNvSpPr>
          <p:nvPr>
            <p:ph sz="half" idx="1"/>
          </p:nvPr>
        </p:nvSpPr>
        <p:spPr>
          <a:xfrm>
            <a:off x="5461001" y="1075519"/>
            <a:ext cx="3530600" cy="3769120"/>
          </a:xfrm>
        </p:spPr>
        <p:txBody>
          <a:bodyPr>
            <a:normAutofit/>
          </a:bodyPr>
          <a:lstStyle/>
          <a:p>
            <a:r>
              <a:rPr lang="en-US"/>
              <a:t>BONDING</a:t>
            </a:r>
          </a:p>
          <a:p>
            <a:pPr lvl="1"/>
            <a:r>
              <a:rPr lang="en-US"/>
              <a:t>Mutual support within communities</a:t>
            </a:r>
          </a:p>
          <a:p>
            <a:pPr lvl="1"/>
            <a:r>
              <a:rPr lang="en-US"/>
              <a:t>Ability to lean on non-relatives in community has highest discrimination</a:t>
            </a:r>
          </a:p>
          <a:p>
            <a:r>
              <a:rPr lang="en-US"/>
              <a:t>BRIDGING</a:t>
            </a:r>
          </a:p>
          <a:p>
            <a:pPr lvl="1"/>
            <a:r>
              <a:rPr lang="en-US"/>
              <a:t>Mutual support across communities</a:t>
            </a:r>
          </a:p>
          <a:p>
            <a:pPr lvl="1"/>
            <a:r>
              <a:rPr lang="en-US"/>
              <a:t>Ability to lean on relatives outside community has highest discrimination </a:t>
            </a:r>
          </a:p>
          <a:p>
            <a:endParaRPr lang="en-US"/>
          </a:p>
        </p:txBody>
      </p:sp>
      <p:sp>
        <p:nvSpPr>
          <p:cNvPr id="3" name="Date Placeholder 2">
            <a:extLst>
              <a:ext uri="{FF2B5EF4-FFF2-40B4-BE49-F238E27FC236}">
                <a16:creationId xmlns:a16="http://schemas.microsoft.com/office/drawing/2014/main" id="{37A40821-5D7B-49DE-B111-063169CE8B79}"/>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C2A0091D-7DFF-4C0C-A2DA-B3E76C10590D}"/>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C48A78EF-4DEE-42E5-8868-809900A886AF}"/>
              </a:ext>
            </a:extLst>
          </p:cNvPr>
          <p:cNvSpPr>
            <a:spLocks noGrp="1"/>
          </p:cNvSpPr>
          <p:nvPr>
            <p:ph type="sldNum" sz="quarter" idx="12"/>
          </p:nvPr>
        </p:nvSpPr>
        <p:spPr/>
        <p:txBody>
          <a:bodyPr/>
          <a:lstStyle/>
          <a:p>
            <a:fld id="{42782948-4DBE-204D-AB9E-B65E067054AE}" type="slidenum">
              <a:rPr lang="en-US" smtClean="0"/>
              <a:pPr/>
              <a:t>42</a:t>
            </a:fld>
            <a:endParaRPr lang="en-US"/>
          </a:p>
        </p:txBody>
      </p:sp>
      <p:sp>
        <p:nvSpPr>
          <p:cNvPr id="6" name="Title 5">
            <a:extLst>
              <a:ext uri="{FF2B5EF4-FFF2-40B4-BE49-F238E27FC236}">
                <a16:creationId xmlns:a16="http://schemas.microsoft.com/office/drawing/2014/main" id="{7C370E3D-35DB-4DA0-BAC3-46FCE2819C62}"/>
              </a:ext>
            </a:extLst>
          </p:cNvPr>
          <p:cNvSpPr>
            <a:spLocks noGrp="1"/>
          </p:cNvSpPr>
          <p:nvPr>
            <p:ph type="title"/>
          </p:nvPr>
        </p:nvSpPr>
        <p:spPr>
          <a:xfrm>
            <a:off x="152400" y="46523"/>
            <a:ext cx="8839200" cy="830997"/>
          </a:xfrm>
          <a:solidFill>
            <a:srgbClr val="FFFFFF"/>
          </a:solidFill>
        </p:spPr>
        <p:txBody>
          <a:bodyPr/>
          <a:lstStyle/>
          <a:p>
            <a:r>
              <a:rPr lang="en-US" b="1"/>
              <a:t>SOCIAL COHESION</a:t>
            </a:r>
            <a:br>
              <a:rPr lang="en-US" b="1"/>
            </a:br>
            <a:r>
              <a:rPr lang="en-US" b="1"/>
              <a:t>Bonding and Bridging Index items</a:t>
            </a:r>
          </a:p>
        </p:txBody>
      </p:sp>
      <p:pic>
        <p:nvPicPr>
          <p:cNvPr id="10" name="Picture 9">
            <a:extLst>
              <a:ext uri="{FF2B5EF4-FFF2-40B4-BE49-F238E27FC236}">
                <a16:creationId xmlns:a16="http://schemas.microsoft.com/office/drawing/2014/main" id="{F3ACFF5F-CD6E-4947-9F5D-5B8AFFD14797}"/>
              </a:ext>
            </a:extLst>
          </p:cNvPr>
          <p:cNvPicPr>
            <a:picLocks noChangeAspect="1"/>
          </p:cNvPicPr>
          <p:nvPr/>
        </p:nvPicPr>
        <p:blipFill>
          <a:blip r:embed="rId2"/>
          <a:stretch>
            <a:fillRect/>
          </a:stretch>
        </p:blipFill>
        <p:spPr>
          <a:xfrm>
            <a:off x="7959608" y="3909"/>
            <a:ext cx="1178395" cy="818187"/>
          </a:xfrm>
          <a:prstGeom prst="rect">
            <a:avLst/>
          </a:prstGeom>
        </p:spPr>
      </p:pic>
      <p:pic>
        <p:nvPicPr>
          <p:cNvPr id="7" name="Picture 6">
            <a:extLst>
              <a:ext uri="{FF2B5EF4-FFF2-40B4-BE49-F238E27FC236}">
                <a16:creationId xmlns:a16="http://schemas.microsoft.com/office/drawing/2014/main" id="{BD21E37B-493D-4349-97F2-2F3E31FCF6F7}"/>
              </a:ext>
            </a:extLst>
          </p:cNvPr>
          <p:cNvPicPr>
            <a:picLocks noChangeAspect="1"/>
          </p:cNvPicPr>
          <p:nvPr/>
        </p:nvPicPr>
        <p:blipFill>
          <a:blip r:embed="rId3"/>
          <a:stretch>
            <a:fillRect/>
          </a:stretch>
        </p:blipFill>
        <p:spPr>
          <a:xfrm>
            <a:off x="228636" y="1012019"/>
            <a:ext cx="5232365" cy="3737403"/>
          </a:xfrm>
          <a:prstGeom prst="rect">
            <a:avLst/>
          </a:prstGeom>
        </p:spPr>
      </p:pic>
    </p:spTree>
    <p:extLst>
      <p:ext uri="{BB962C8B-B14F-4D97-AF65-F5344CB8AC3E}">
        <p14:creationId xmlns:p14="http://schemas.microsoft.com/office/powerpoint/2010/main" val="4282424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A40821-5D7B-49DE-B111-063169CE8B79}"/>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C2A0091D-7DFF-4C0C-A2DA-B3E76C10590D}"/>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C48A78EF-4DEE-42E5-8868-809900A886AF}"/>
              </a:ext>
            </a:extLst>
          </p:cNvPr>
          <p:cNvSpPr>
            <a:spLocks noGrp="1"/>
          </p:cNvSpPr>
          <p:nvPr>
            <p:ph type="sldNum" sz="quarter" idx="12"/>
          </p:nvPr>
        </p:nvSpPr>
        <p:spPr/>
        <p:txBody>
          <a:bodyPr/>
          <a:lstStyle/>
          <a:p>
            <a:fld id="{42782948-4DBE-204D-AB9E-B65E067054AE}" type="slidenum">
              <a:rPr lang="en-US" smtClean="0"/>
              <a:pPr/>
              <a:t>43</a:t>
            </a:fld>
            <a:endParaRPr lang="en-US"/>
          </a:p>
        </p:txBody>
      </p:sp>
      <p:sp>
        <p:nvSpPr>
          <p:cNvPr id="6" name="Title 5">
            <a:extLst>
              <a:ext uri="{FF2B5EF4-FFF2-40B4-BE49-F238E27FC236}">
                <a16:creationId xmlns:a16="http://schemas.microsoft.com/office/drawing/2014/main" id="{7C370E3D-35DB-4DA0-BAC3-46FCE2819C62}"/>
              </a:ext>
            </a:extLst>
          </p:cNvPr>
          <p:cNvSpPr>
            <a:spLocks noGrp="1"/>
          </p:cNvSpPr>
          <p:nvPr>
            <p:ph type="title"/>
          </p:nvPr>
        </p:nvSpPr>
        <p:spPr>
          <a:xfrm>
            <a:off x="152400" y="59679"/>
            <a:ext cx="8839200" cy="830997"/>
          </a:xfrm>
          <a:solidFill>
            <a:srgbClr val="FFFFFF"/>
          </a:solidFill>
        </p:spPr>
        <p:txBody>
          <a:bodyPr/>
          <a:lstStyle/>
          <a:p>
            <a:r>
              <a:rPr lang="en-US" b="1"/>
              <a:t>ASPIRATIONS</a:t>
            </a:r>
            <a:br>
              <a:rPr lang="en-US" b="1"/>
            </a:br>
            <a:r>
              <a:rPr lang="en-US" b="1"/>
              <a:t>Index</a:t>
            </a:r>
          </a:p>
        </p:txBody>
      </p:sp>
      <p:pic>
        <p:nvPicPr>
          <p:cNvPr id="10" name="Picture 9">
            <a:extLst>
              <a:ext uri="{FF2B5EF4-FFF2-40B4-BE49-F238E27FC236}">
                <a16:creationId xmlns:a16="http://schemas.microsoft.com/office/drawing/2014/main" id="{F3ACFF5F-CD6E-4947-9F5D-5B8AFFD14797}"/>
              </a:ext>
            </a:extLst>
          </p:cNvPr>
          <p:cNvPicPr>
            <a:picLocks noChangeAspect="1"/>
          </p:cNvPicPr>
          <p:nvPr/>
        </p:nvPicPr>
        <p:blipFill>
          <a:blip r:embed="rId2"/>
          <a:stretch>
            <a:fillRect/>
          </a:stretch>
        </p:blipFill>
        <p:spPr>
          <a:xfrm>
            <a:off x="7876677" y="81"/>
            <a:ext cx="1255000" cy="871375"/>
          </a:xfrm>
          <a:prstGeom prst="rect">
            <a:avLst/>
          </a:prstGeom>
        </p:spPr>
      </p:pic>
      <p:sp>
        <p:nvSpPr>
          <p:cNvPr id="12" name="TextBox 11">
            <a:extLst>
              <a:ext uri="{FF2B5EF4-FFF2-40B4-BE49-F238E27FC236}">
                <a16:creationId xmlns:a16="http://schemas.microsoft.com/office/drawing/2014/main" id="{2CED3532-C16A-4E2D-8659-9A19621C9DA1}"/>
              </a:ext>
            </a:extLst>
          </p:cNvPr>
          <p:cNvSpPr txBox="1"/>
          <p:nvPr/>
        </p:nvSpPr>
        <p:spPr>
          <a:xfrm>
            <a:off x="344908" y="954507"/>
            <a:ext cx="7684168" cy="3635038"/>
          </a:xfrm>
          <a:prstGeom prst="roundRect">
            <a:avLst/>
          </a:prstGeom>
          <a:solidFill>
            <a:srgbClr val="F8E8EC"/>
          </a:solidFill>
          <a:effectLst>
            <a:outerShdw blurRad="50800" dist="38100" dir="2700000" algn="tl" rotWithShape="0">
              <a:prstClr val="black">
                <a:alpha val="40000"/>
              </a:prstClr>
            </a:outerShdw>
          </a:effectLst>
        </p:spPr>
        <p:txBody>
          <a:bodyPr wrap="square" rIns="822960" rtlCol="0">
            <a:spAutoFit/>
          </a:bodyPr>
          <a:lstStyle/>
          <a:p>
            <a:pPr algn="ctr"/>
            <a:r>
              <a:rPr lang="en-US" sz="2000">
                <a:solidFill>
                  <a:schemeClr val="tx1">
                    <a:lumMod val="75000"/>
                    <a:lumOff val="25000"/>
                  </a:schemeClr>
                </a:solidFill>
                <a:latin typeface="Britannic Bold" panose="020B0903060703020204" pitchFamily="34" charset="0"/>
              </a:rPr>
              <a:t>Food for thought</a:t>
            </a:r>
            <a:endParaRPr lang="en-US" sz="2000">
              <a:solidFill>
                <a:schemeClr val="tx1">
                  <a:lumMod val="75000"/>
                  <a:lumOff val="25000"/>
                </a:schemeClr>
              </a:solidFill>
            </a:endParaRPr>
          </a:p>
          <a:p>
            <a:pPr marL="285750" indent="-285750">
              <a:spcAft>
                <a:spcPts val="900"/>
              </a:spcAft>
              <a:buFont typeface="Wingdings" panose="05000000000000000000" pitchFamily="2" charset="2"/>
              <a:buChar char="§"/>
            </a:pPr>
            <a:r>
              <a:rPr lang="en-US" sz="2000">
                <a:solidFill>
                  <a:schemeClr val="tx1">
                    <a:lumMod val="75000"/>
                    <a:lumOff val="25000"/>
                  </a:schemeClr>
                </a:solidFill>
              </a:rPr>
              <a:t>Following TANGO (2018), the resilience baseline includes a related index measuring the perceived locus of control. Given some internal / construct validity concerns about the aspirations index, incorporation of the locus of control index could improve data quality.</a:t>
            </a:r>
          </a:p>
          <a:p>
            <a:pPr marL="285750" indent="-285750">
              <a:spcAft>
                <a:spcPts val="900"/>
              </a:spcAft>
              <a:buFont typeface="Wingdings" panose="05000000000000000000" pitchFamily="2" charset="2"/>
              <a:buChar char="§"/>
            </a:pPr>
            <a:r>
              <a:rPr lang="en-US" sz="2000">
                <a:solidFill>
                  <a:schemeClr val="tx1">
                    <a:lumMod val="75000"/>
                    <a:lumOff val="25000"/>
                  </a:schemeClr>
                </a:solidFill>
              </a:rPr>
              <a:t>Better understanding is needed of households’ </a:t>
            </a:r>
            <a:r>
              <a:rPr lang="en-US" sz="2000" b="1">
                <a:latin typeface="Gill Sans MT" panose="020B0502020104020203" pitchFamily="34" charset="0"/>
                <a:ea typeface="Gill Sans"/>
                <a:cs typeface="GillSansMTStd-Book"/>
              </a:rPr>
              <a:t>aspirations window</a:t>
            </a:r>
            <a:r>
              <a:rPr lang="en-US" sz="2000">
                <a:latin typeface="Gill Sans MT" panose="020B0502020104020203" pitchFamily="34" charset="0"/>
                <a:ea typeface="Gill Sans"/>
                <a:cs typeface="GillSansMTStd-Book"/>
              </a:rPr>
              <a:t>, in which some future needs are perceived as reasonably attainable, while other future needs are not (Rao et al 2020; Ray 2006). </a:t>
            </a:r>
          </a:p>
        </p:txBody>
      </p:sp>
    </p:spTree>
    <p:extLst>
      <p:ext uri="{BB962C8B-B14F-4D97-AF65-F5344CB8AC3E}">
        <p14:creationId xmlns:p14="http://schemas.microsoft.com/office/powerpoint/2010/main" val="55560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A40821-5D7B-49DE-B111-063169CE8B79}"/>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C2A0091D-7DFF-4C0C-A2DA-B3E76C10590D}"/>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C48A78EF-4DEE-42E5-8868-809900A886AF}"/>
              </a:ext>
            </a:extLst>
          </p:cNvPr>
          <p:cNvSpPr>
            <a:spLocks noGrp="1"/>
          </p:cNvSpPr>
          <p:nvPr>
            <p:ph type="sldNum" sz="quarter" idx="12"/>
          </p:nvPr>
        </p:nvSpPr>
        <p:spPr/>
        <p:txBody>
          <a:bodyPr/>
          <a:lstStyle/>
          <a:p>
            <a:fld id="{42782948-4DBE-204D-AB9E-B65E067054AE}" type="slidenum">
              <a:rPr lang="en-US" smtClean="0"/>
              <a:pPr/>
              <a:t>44</a:t>
            </a:fld>
            <a:endParaRPr lang="en-US"/>
          </a:p>
        </p:txBody>
      </p:sp>
      <p:sp>
        <p:nvSpPr>
          <p:cNvPr id="6" name="Title 5">
            <a:extLst>
              <a:ext uri="{FF2B5EF4-FFF2-40B4-BE49-F238E27FC236}">
                <a16:creationId xmlns:a16="http://schemas.microsoft.com/office/drawing/2014/main" id="{7C370E3D-35DB-4DA0-BAC3-46FCE2819C62}"/>
              </a:ext>
            </a:extLst>
          </p:cNvPr>
          <p:cNvSpPr>
            <a:spLocks noGrp="1"/>
          </p:cNvSpPr>
          <p:nvPr>
            <p:ph type="title"/>
          </p:nvPr>
        </p:nvSpPr>
        <p:spPr>
          <a:xfrm>
            <a:off x="152400" y="59679"/>
            <a:ext cx="8839200" cy="830997"/>
          </a:xfrm>
          <a:solidFill>
            <a:srgbClr val="FFFFFF"/>
          </a:solidFill>
        </p:spPr>
        <p:txBody>
          <a:bodyPr/>
          <a:lstStyle/>
          <a:p>
            <a:r>
              <a:rPr lang="en-US" b="1"/>
              <a:t>SOCIAL COHESION</a:t>
            </a:r>
            <a:br>
              <a:rPr lang="en-US" b="1"/>
            </a:br>
            <a:r>
              <a:rPr lang="en-US" b="1"/>
              <a:t>Index</a:t>
            </a:r>
          </a:p>
        </p:txBody>
      </p:sp>
      <p:pic>
        <p:nvPicPr>
          <p:cNvPr id="10" name="Picture 9">
            <a:extLst>
              <a:ext uri="{FF2B5EF4-FFF2-40B4-BE49-F238E27FC236}">
                <a16:creationId xmlns:a16="http://schemas.microsoft.com/office/drawing/2014/main" id="{F3ACFF5F-CD6E-4947-9F5D-5B8AFFD14797}"/>
              </a:ext>
            </a:extLst>
          </p:cNvPr>
          <p:cNvPicPr>
            <a:picLocks noChangeAspect="1"/>
          </p:cNvPicPr>
          <p:nvPr/>
        </p:nvPicPr>
        <p:blipFill>
          <a:blip r:embed="rId3"/>
          <a:stretch>
            <a:fillRect/>
          </a:stretch>
        </p:blipFill>
        <p:spPr>
          <a:xfrm>
            <a:off x="7543425" y="81"/>
            <a:ext cx="1588252" cy="1102760"/>
          </a:xfrm>
          <a:prstGeom prst="rect">
            <a:avLst/>
          </a:prstGeom>
        </p:spPr>
      </p:pic>
      <p:sp>
        <p:nvSpPr>
          <p:cNvPr id="12" name="TextBox 11">
            <a:extLst>
              <a:ext uri="{FF2B5EF4-FFF2-40B4-BE49-F238E27FC236}">
                <a16:creationId xmlns:a16="http://schemas.microsoft.com/office/drawing/2014/main" id="{2CED3532-C16A-4E2D-8659-9A19621C9DA1}"/>
              </a:ext>
            </a:extLst>
          </p:cNvPr>
          <p:cNvSpPr txBox="1"/>
          <p:nvPr/>
        </p:nvSpPr>
        <p:spPr>
          <a:xfrm>
            <a:off x="240030" y="1235242"/>
            <a:ext cx="8549640" cy="3422213"/>
          </a:xfrm>
          <a:prstGeom prst="roundRect">
            <a:avLst/>
          </a:prstGeom>
          <a:solidFill>
            <a:srgbClr val="F8E8EC"/>
          </a:solidFill>
          <a:effectLst>
            <a:outerShdw blurRad="50800" dist="38100" dir="2700000" algn="tl" rotWithShape="0">
              <a:prstClr val="black">
                <a:alpha val="40000"/>
              </a:prstClr>
            </a:outerShdw>
          </a:effectLst>
        </p:spPr>
        <p:txBody>
          <a:bodyPr wrap="square" rIns="822960" rtlCol="0">
            <a:spAutoFit/>
          </a:bodyPr>
          <a:lstStyle/>
          <a:p>
            <a:pPr algn="ctr"/>
            <a:r>
              <a:rPr lang="en-US" sz="2000">
                <a:solidFill>
                  <a:schemeClr val="tx1">
                    <a:lumMod val="75000"/>
                    <a:lumOff val="25000"/>
                  </a:schemeClr>
                </a:solidFill>
                <a:latin typeface="Britannic Bold" panose="020B0903060703020204" pitchFamily="34" charset="0"/>
              </a:rPr>
              <a:t>Food for thought</a:t>
            </a:r>
          </a:p>
          <a:p>
            <a:endParaRPr lang="en-US" sz="2000">
              <a:solidFill>
                <a:schemeClr val="tx1">
                  <a:lumMod val="75000"/>
                  <a:lumOff val="25000"/>
                </a:schemeClr>
              </a:solidFill>
            </a:endParaRPr>
          </a:p>
          <a:p>
            <a:pPr marL="285750" indent="-285750">
              <a:spcAft>
                <a:spcPts val="900"/>
              </a:spcAft>
              <a:buFont typeface="Wingdings" panose="05000000000000000000" pitchFamily="2" charset="2"/>
              <a:buChar char="§"/>
            </a:pPr>
            <a:r>
              <a:rPr lang="en-US" sz="2000">
                <a:solidFill>
                  <a:schemeClr val="tx1">
                    <a:lumMod val="75000"/>
                    <a:lumOff val="25000"/>
                  </a:schemeClr>
                </a:solidFill>
              </a:rPr>
              <a:t>Surveying in the USAID priority counties provides the critical baseline measures of need</a:t>
            </a:r>
          </a:p>
          <a:p>
            <a:pPr marL="285750" indent="-285750">
              <a:spcAft>
                <a:spcPts val="900"/>
              </a:spcAft>
              <a:buFont typeface="Wingdings" panose="05000000000000000000" pitchFamily="2" charset="2"/>
              <a:buChar char="§"/>
            </a:pPr>
            <a:r>
              <a:rPr lang="en-US" sz="2000">
                <a:solidFill>
                  <a:schemeClr val="tx1">
                    <a:lumMod val="75000"/>
                    <a:lumOff val="25000"/>
                  </a:schemeClr>
                </a:solidFill>
              </a:rPr>
              <a:t>Surveying only the most critical areas might make it more difficult to document change (see food security)</a:t>
            </a:r>
          </a:p>
          <a:p>
            <a:pPr marL="285750" indent="-285750">
              <a:spcAft>
                <a:spcPts val="900"/>
              </a:spcAft>
              <a:buFont typeface="Wingdings" panose="05000000000000000000" pitchFamily="2" charset="2"/>
              <a:buChar char="§"/>
            </a:pPr>
            <a:r>
              <a:rPr lang="en-US" sz="2000">
                <a:solidFill>
                  <a:schemeClr val="tx1">
                    <a:lumMod val="75000"/>
                    <a:lumOff val="25000"/>
                  </a:schemeClr>
                </a:solidFill>
              </a:rPr>
              <a:t>Expanding data collection to an additional 4-6 counties may help provide crucial context against which to assess changes in USAID priority counties</a:t>
            </a:r>
          </a:p>
        </p:txBody>
      </p:sp>
    </p:spTree>
    <p:extLst>
      <p:ext uri="{BB962C8B-B14F-4D97-AF65-F5344CB8AC3E}">
        <p14:creationId xmlns:p14="http://schemas.microsoft.com/office/powerpoint/2010/main" val="1226049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0A5442-1052-44B9-AFE0-2D2CE4941D8C}"/>
              </a:ext>
            </a:extLst>
          </p:cNvPr>
          <p:cNvSpPr>
            <a:spLocks noGrp="1"/>
          </p:cNvSpPr>
          <p:nvPr>
            <p:ph type="sldNum" sz="quarter" idx="12"/>
          </p:nvPr>
        </p:nvSpPr>
        <p:spPr/>
        <p:txBody>
          <a:bodyPr/>
          <a:lstStyle/>
          <a:p>
            <a:fld id="{42782948-4DBE-204D-AB9E-B65E067054AE}" type="slidenum">
              <a:rPr lang="en-US" smtClean="0"/>
              <a:pPr/>
              <a:t>45</a:t>
            </a:fld>
            <a:endParaRPr lang="en-US"/>
          </a:p>
        </p:txBody>
      </p:sp>
      <p:sp>
        <p:nvSpPr>
          <p:cNvPr id="7" name="Title 6">
            <a:extLst>
              <a:ext uri="{FF2B5EF4-FFF2-40B4-BE49-F238E27FC236}">
                <a16:creationId xmlns:a16="http://schemas.microsoft.com/office/drawing/2014/main" id="{F4C0119B-2AB7-4A59-BA27-8A2B5A9BDB97}"/>
              </a:ext>
            </a:extLst>
          </p:cNvPr>
          <p:cNvSpPr>
            <a:spLocks noGrp="1"/>
          </p:cNvSpPr>
          <p:nvPr>
            <p:ph type="title"/>
          </p:nvPr>
        </p:nvSpPr>
        <p:spPr>
          <a:xfrm>
            <a:off x="0" y="140776"/>
            <a:ext cx="9144000" cy="830997"/>
          </a:xfrm>
          <a:solidFill>
            <a:srgbClr val="FFFFFF"/>
          </a:solidFill>
        </p:spPr>
        <p:txBody>
          <a:bodyPr/>
          <a:lstStyle/>
          <a:p>
            <a:r>
              <a:rPr lang="en-US" b="1" dirty="0"/>
              <a:t>FOOD SECURITY  </a:t>
            </a:r>
            <a:br>
              <a:rPr lang="en-US" b="1" dirty="0"/>
            </a:br>
            <a:r>
              <a:rPr lang="en-US" dirty="0"/>
              <a:t>Most common foods in household diet</a:t>
            </a:r>
            <a:endParaRPr lang="en-US" b="1" dirty="0"/>
          </a:p>
        </p:txBody>
      </p:sp>
      <p:pic>
        <p:nvPicPr>
          <p:cNvPr id="55" name="Picture 54">
            <a:extLst>
              <a:ext uri="{FF2B5EF4-FFF2-40B4-BE49-F238E27FC236}">
                <a16:creationId xmlns:a16="http://schemas.microsoft.com/office/drawing/2014/main" id="{995D34A5-0B85-455A-A551-775A3C99FCCC}"/>
              </a:ext>
            </a:extLst>
          </p:cNvPr>
          <p:cNvPicPr>
            <a:picLocks noChangeAspect="1"/>
          </p:cNvPicPr>
          <p:nvPr/>
        </p:nvPicPr>
        <p:blipFill>
          <a:blip r:embed="rId3"/>
          <a:stretch>
            <a:fillRect/>
          </a:stretch>
        </p:blipFill>
        <p:spPr>
          <a:xfrm>
            <a:off x="8143539" y="-46682"/>
            <a:ext cx="1000461" cy="1080044"/>
          </a:xfrm>
          <a:prstGeom prst="rect">
            <a:avLst/>
          </a:prstGeom>
        </p:spPr>
      </p:pic>
      <p:sp>
        <p:nvSpPr>
          <p:cNvPr id="17" name="TextBox 16">
            <a:extLst>
              <a:ext uri="{FF2B5EF4-FFF2-40B4-BE49-F238E27FC236}">
                <a16:creationId xmlns:a16="http://schemas.microsoft.com/office/drawing/2014/main" id="{675B5BC8-1636-4EF0-94C1-DB15B3AEDD42}"/>
              </a:ext>
            </a:extLst>
          </p:cNvPr>
          <p:cNvSpPr txBox="1"/>
          <p:nvPr/>
        </p:nvSpPr>
        <p:spPr>
          <a:xfrm>
            <a:off x="7175500" y="2651375"/>
            <a:ext cx="1566113" cy="306467"/>
          </a:xfrm>
          <a:prstGeom prst="roundRect">
            <a:avLst/>
          </a:prstGeom>
          <a:noFill/>
        </p:spPr>
        <p:txBody>
          <a:bodyPr wrap="square" rtlCol="0">
            <a:spAutoFit/>
          </a:bodyPr>
          <a:lstStyle/>
          <a:p>
            <a:r>
              <a:rPr lang="en-US" sz="1200" dirty="0">
                <a:solidFill>
                  <a:schemeClr val="accent3"/>
                </a:solidFill>
              </a:rPr>
              <a:t>.</a:t>
            </a:r>
          </a:p>
        </p:txBody>
      </p:sp>
      <p:sp>
        <p:nvSpPr>
          <p:cNvPr id="10" name="Content Placeholder 1">
            <a:extLst>
              <a:ext uri="{FF2B5EF4-FFF2-40B4-BE49-F238E27FC236}">
                <a16:creationId xmlns:a16="http://schemas.microsoft.com/office/drawing/2014/main" id="{194EDAF1-E1C9-4ADA-A751-DEBFFFD675EF}"/>
              </a:ext>
            </a:extLst>
          </p:cNvPr>
          <p:cNvSpPr txBox="1">
            <a:spLocks/>
          </p:cNvSpPr>
          <p:nvPr/>
        </p:nvSpPr>
        <p:spPr>
          <a:xfrm>
            <a:off x="5278356" y="1417924"/>
            <a:ext cx="3713243" cy="3200400"/>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r>
              <a:rPr lang="en-US" sz="1800" dirty="0"/>
              <a:t>Consumption of any meat is the best indicator that the household also has a high overall dietary diversity</a:t>
            </a:r>
          </a:p>
        </p:txBody>
      </p:sp>
      <p:pic>
        <p:nvPicPr>
          <p:cNvPr id="3" name="Picture 2">
            <a:extLst>
              <a:ext uri="{FF2B5EF4-FFF2-40B4-BE49-F238E27FC236}">
                <a16:creationId xmlns:a16="http://schemas.microsoft.com/office/drawing/2014/main" id="{81339417-356C-4BBC-93F6-022D6BB8FA98}"/>
              </a:ext>
            </a:extLst>
          </p:cNvPr>
          <p:cNvPicPr>
            <a:picLocks noChangeAspect="1"/>
          </p:cNvPicPr>
          <p:nvPr/>
        </p:nvPicPr>
        <p:blipFill>
          <a:blip r:embed="rId4"/>
          <a:stretch>
            <a:fillRect/>
          </a:stretch>
        </p:blipFill>
        <p:spPr>
          <a:xfrm>
            <a:off x="330176" y="1183340"/>
            <a:ext cx="4948180" cy="3711135"/>
          </a:xfrm>
          <a:prstGeom prst="rect">
            <a:avLst/>
          </a:prstGeom>
        </p:spPr>
      </p:pic>
    </p:spTree>
    <p:extLst>
      <p:ext uri="{BB962C8B-B14F-4D97-AF65-F5344CB8AC3E}">
        <p14:creationId xmlns:p14="http://schemas.microsoft.com/office/powerpoint/2010/main" val="811720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0A5442-1052-44B9-AFE0-2D2CE4941D8C}"/>
              </a:ext>
            </a:extLst>
          </p:cNvPr>
          <p:cNvSpPr>
            <a:spLocks noGrp="1"/>
          </p:cNvSpPr>
          <p:nvPr>
            <p:ph type="sldNum" sz="quarter" idx="12"/>
          </p:nvPr>
        </p:nvSpPr>
        <p:spPr/>
        <p:txBody>
          <a:bodyPr/>
          <a:lstStyle/>
          <a:p>
            <a:fld id="{42782948-4DBE-204D-AB9E-B65E067054AE}" type="slidenum">
              <a:rPr lang="en-US" smtClean="0"/>
              <a:pPr/>
              <a:t>46</a:t>
            </a:fld>
            <a:endParaRPr lang="en-US"/>
          </a:p>
        </p:txBody>
      </p:sp>
      <p:sp>
        <p:nvSpPr>
          <p:cNvPr id="7" name="Title 6">
            <a:extLst>
              <a:ext uri="{FF2B5EF4-FFF2-40B4-BE49-F238E27FC236}">
                <a16:creationId xmlns:a16="http://schemas.microsoft.com/office/drawing/2014/main" id="{F4C0119B-2AB7-4A59-BA27-8A2B5A9BDB97}"/>
              </a:ext>
            </a:extLst>
          </p:cNvPr>
          <p:cNvSpPr>
            <a:spLocks noGrp="1"/>
          </p:cNvSpPr>
          <p:nvPr>
            <p:ph type="title"/>
          </p:nvPr>
        </p:nvSpPr>
        <p:spPr>
          <a:xfrm>
            <a:off x="0" y="1588"/>
            <a:ext cx="9144000" cy="830997"/>
          </a:xfrm>
          <a:solidFill>
            <a:srgbClr val="FFFFFF"/>
          </a:solidFill>
        </p:spPr>
        <p:txBody>
          <a:bodyPr/>
          <a:lstStyle/>
          <a:p>
            <a:r>
              <a:rPr lang="en-US" b="1" dirty="0"/>
              <a:t>Survey demographics</a:t>
            </a:r>
            <a:br>
              <a:rPr lang="en-US" b="1" dirty="0"/>
            </a:br>
            <a:r>
              <a:rPr lang="en-US" dirty="0"/>
              <a:t>Household income sources</a:t>
            </a:r>
          </a:p>
        </p:txBody>
      </p:sp>
      <p:pic>
        <p:nvPicPr>
          <p:cNvPr id="55" name="Picture 54">
            <a:extLst>
              <a:ext uri="{FF2B5EF4-FFF2-40B4-BE49-F238E27FC236}">
                <a16:creationId xmlns:a16="http://schemas.microsoft.com/office/drawing/2014/main" id="{995D34A5-0B85-455A-A551-775A3C99FCCC}"/>
              </a:ext>
            </a:extLst>
          </p:cNvPr>
          <p:cNvPicPr>
            <a:picLocks noChangeAspect="1"/>
          </p:cNvPicPr>
          <p:nvPr/>
        </p:nvPicPr>
        <p:blipFill>
          <a:blip r:embed="rId3"/>
          <a:stretch>
            <a:fillRect/>
          </a:stretch>
        </p:blipFill>
        <p:spPr>
          <a:xfrm>
            <a:off x="8143539" y="-46682"/>
            <a:ext cx="1000461" cy="1080044"/>
          </a:xfrm>
          <a:prstGeom prst="rect">
            <a:avLst/>
          </a:prstGeom>
        </p:spPr>
      </p:pic>
      <p:sp>
        <p:nvSpPr>
          <p:cNvPr id="17" name="TextBox 16">
            <a:extLst>
              <a:ext uri="{FF2B5EF4-FFF2-40B4-BE49-F238E27FC236}">
                <a16:creationId xmlns:a16="http://schemas.microsoft.com/office/drawing/2014/main" id="{675B5BC8-1636-4EF0-94C1-DB15B3AEDD42}"/>
              </a:ext>
            </a:extLst>
          </p:cNvPr>
          <p:cNvSpPr txBox="1"/>
          <p:nvPr/>
        </p:nvSpPr>
        <p:spPr>
          <a:xfrm>
            <a:off x="7175500" y="2651375"/>
            <a:ext cx="1566113" cy="306467"/>
          </a:xfrm>
          <a:prstGeom prst="roundRect">
            <a:avLst/>
          </a:prstGeom>
          <a:noFill/>
        </p:spPr>
        <p:txBody>
          <a:bodyPr wrap="square" rtlCol="0">
            <a:spAutoFit/>
          </a:bodyPr>
          <a:lstStyle/>
          <a:p>
            <a:r>
              <a:rPr lang="en-US" sz="1200" dirty="0">
                <a:solidFill>
                  <a:schemeClr val="accent3"/>
                </a:solidFill>
              </a:rPr>
              <a:t>.</a:t>
            </a:r>
          </a:p>
        </p:txBody>
      </p:sp>
      <p:sp>
        <p:nvSpPr>
          <p:cNvPr id="10" name="Content Placeholder 1">
            <a:extLst>
              <a:ext uri="{FF2B5EF4-FFF2-40B4-BE49-F238E27FC236}">
                <a16:creationId xmlns:a16="http://schemas.microsoft.com/office/drawing/2014/main" id="{194EDAF1-E1C9-4ADA-A751-DEBFFFD675EF}"/>
              </a:ext>
            </a:extLst>
          </p:cNvPr>
          <p:cNvSpPr txBox="1">
            <a:spLocks/>
          </p:cNvSpPr>
          <p:nvPr/>
        </p:nvSpPr>
        <p:spPr>
          <a:xfrm>
            <a:off x="5278356" y="1417924"/>
            <a:ext cx="3713243" cy="3200400"/>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2" name="Picture 1">
            <a:extLst>
              <a:ext uri="{FF2B5EF4-FFF2-40B4-BE49-F238E27FC236}">
                <a16:creationId xmlns:a16="http://schemas.microsoft.com/office/drawing/2014/main" id="{EA55EA65-3A7B-45AF-B8B3-09CBF6739692}"/>
              </a:ext>
            </a:extLst>
          </p:cNvPr>
          <p:cNvPicPr>
            <a:picLocks noChangeAspect="1"/>
          </p:cNvPicPr>
          <p:nvPr/>
        </p:nvPicPr>
        <p:blipFill>
          <a:blip r:embed="rId4"/>
          <a:stretch>
            <a:fillRect/>
          </a:stretch>
        </p:blipFill>
        <p:spPr>
          <a:xfrm>
            <a:off x="219126" y="880855"/>
            <a:ext cx="5168213" cy="4060738"/>
          </a:xfrm>
          <a:prstGeom prst="rect">
            <a:avLst/>
          </a:prstGeom>
        </p:spPr>
      </p:pic>
    </p:spTree>
    <p:extLst>
      <p:ext uri="{BB962C8B-B14F-4D97-AF65-F5344CB8AC3E}">
        <p14:creationId xmlns:p14="http://schemas.microsoft.com/office/powerpoint/2010/main" val="1936274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4AC874E-6D4F-4F4F-88B8-FA1D383F13B3}"/>
              </a:ext>
            </a:extLst>
          </p:cNvPr>
          <p:cNvSpPr>
            <a:spLocks noGrp="1"/>
          </p:cNvSpPr>
          <p:nvPr>
            <p:ph type="dt" sz="half" idx="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0FEB5C5-97E6-6B45-BBE4-F2449473BB96}" type="datetime1">
              <a:rPr kumimoji="0" lang="en-US" sz="600" b="0" i="0" u="none" strike="noStrike" kern="1200" cap="none" spc="0" normalizeH="0" baseline="0" noProof="0" smtClean="0">
                <a:ln>
                  <a:noFill/>
                </a:ln>
                <a:solidFill>
                  <a:srgbClr val="FFFFFF"/>
                </a:solidFill>
                <a:effectLst/>
                <a:uLnTx/>
                <a:uFillTx/>
                <a:latin typeface="Gill Sans MT"/>
                <a:ea typeface="+mn-ea"/>
              </a:rPr>
              <a:pPr marL="0" marR="0" lvl="0" indent="0" algn="l" defTabSz="457200" rtl="0" eaLnBrk="1" fontAlgn="auto" latinLnBrk="0" hangingPunct="1">
                <a:lnSpc>
                  <a:spcPct val="100000"/>
                </a:lnSpc>
                <a:spcBef>
                  <a:spcPts val="0"/>
                </a:spcBef>
                <a:spcAft>
                  <a:spcPts val="0"/>
                </a:spcAft>
                <a:buClrTx/>
                <a:buSzTx/>
                <a:buFontTx/>
                <a:buNone/>
                <a:tabLst/>
                <a:defRPr/>
              </a:pPr>
              <a:t>12/14/2021</a:t>
            </a:fld>
            <a:endParaRPr kumimoji="0" lang="en-US" sz="600" b="0" i="0" u="none" strike="noStrike" kern="1200" cap="none" spc="0" normalizeH="0" baseline="0" noProof="0">
              <a:ln>
                <a:noFill/>
              </a:ln>
              <a:solidFill>
                <a:srgbClr val="FFFFFF"/>
              </a:solidFill>
              <a:effectLst/>
              <a:uLnTx/>
              <a:uFillTx/>
              <a:latin typeface="Gill Sans MT"/>
              <a:ea typeface="+mn-ea"/>
            </a:endParaRPr>
          </a:p>
        </p:txBody>
      </p:sp>
      <p:sp>
        <p:nvSpPr>
          <p:cNvPr id="4" name="Slide Number Placeholder 3">
            <a:extLst>
              <a:ext uri="{FF2B5EF4-FFF2-40B4-BE49-F238E27FC236}">
                <a16:creationId xmlns:a16="http://schemas.microsoft.com/office/drawing/2014/main" id="{15BEE11F-2A25-40E0-83A8-ADFDEF97A3B3}"/>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782948-4DBE-204D-AB9E-B65E067054AE}" type="slidenum">
              <a:rPr kumimoji="0" lang="en-US" sz="600" b="0" i="0" u="none" strike="noStrike" kern="1200" cap="none" spc="0" normalizeH="0" baseline="0" noProof="0" smtClean="0">
                <a:ln>
                  <a:noFill/>
                </a:ln>
                <a:solidFill>
                  <a:srgbClr val="6C6463"/>
                </a:solidFill>
                <a:effectLst/>
                <a:uLnTx/>
                <a:uFillTx/>
                <a:latin typeface="Gill Sans MT"/>
                <a:ea typeface="+mn-ea"/>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a:ln>
                <a:noFill/>
              </a:ln>
              <a:solidFill>
                <a:srgbClr val="6C6463"/>
              </a:solidFill>
              <a:effectLst/>
              <a:uLnTx/>
              <a:uFillTx/>
              <a:latin typeface="Gill Sans MT"/>
              <a:ea typeface="+mn-ea"/>
            </a:endParaRPr>
          </a:p>
        </p:txBody>
      </p:sp>
      <p:sp>
        <p:nvSpPr>
          <p:cNvPr id="17" name="Text Placeholder 16">
            <a:extLst>
              <a:ext uri="{FF2B5EF4-FFF2-40B4-BE49-F238E27FC236}">
                <a16:creationId xmlns:a16="http://schemas.microsoft.com/office/drawing/2014/main" id="{EEADB1E6-1737-4935-A1A8-9ECCB5C9AE34}"/>
              </a:ext>
            </a:extLst>
          </p:cNvPr>
          <p:cNvSpPr>
            <a:spLocks noGrp="1"/>
          </p:cNvSpPr>
          <p:nvPr>
            <p:ph type="body" sz="quarter" idx="12"/>
          </p:nvPr>
        </p:nvSpPr>
        <p:spPr/>
        <p:txBody>
          <a:bodyPr/>
          <a:lstStyle/>
          <a:p>
            <a:endParaRPr lang="en-US"/>
          </a:p>
        </p:txBody>
      </p:sp>
      <p:sp>
        <p:nvSpPr>
          <p:cNvPr id="6" name="Title 5">
            <a:extLst>
              <a:ext uri="{FF2B5EF4-FFF2-40B4-BE49-F238E27FC236}">
                <a16:creationId xmlns:a16="http://schemas.microsoft.com/office/drawing/2014/main" id="{1FB4812E-5323-4615-9DCD-B4D6BB830CC0}"/>
              </a:ext>
            </a:extLst>
          </p:cNvPr>
          <p:cNvSpPr>
            <a:spLocks noGrp="1"/>
          </p:cNvSpPr>
          <p:nvPr>
            <p:ph type="title"/>
          </p:nvPr>
        </p:nvSpPr>
        <p:spPr>
          <a:xfrm>
            <a:off x="686104" y="847490"/>
            <a:ext cx="7772400" cy="830997"/>
          </a:xfrm>
        </p:spPr>
        <p:txBody>
          <a:bodyPr/>
          <a:lstStyle/>
          <a:p>
            <a:r>
              <a:rPr lang="en-US" sz="4800" b="1">
                <a:solidFill>
                  <a:schemeClr val="bg2"/>
                </a:solidFill>
              </a:rPr>
              <a:t>KEY TAKEAWAYS</a:t>
            </a:r>
          </a:p>
        </p:txBody>
      </p:sp>
      <mc:AlternateContent xmlns:mc="http://schemas.openxmlformats.org/markup-compatibility/2006">
        <mc:Choice xmlns:p14="http://schemas.microsoft.com/office/powerpoint/2010/main" Requires="p14">
          <p:contentPart p14:bwMode="auto" r:id="rId4">
            <p14:nvContentPartPr>
              <p14:cNvPr id="29" name="Ink 28">
                <a:extLst>
                  <a:ext uri="{FF2B5EF4-FFF2-40B4-BE49-F238E27FC236}">
                    <a16:creationId xmlns:a16="http://schemas.microsoft.com/office/drawing/2014/main" id="{BC0ADB6C-1C28-438B-9E2A-0009C3592008}"/>
                  </a:ext>
                </a:extLst>
              </p14:cNvPr>
              <p14:cNvContentPartPr/>
              <p14:nvPr/>
            </p14:nvContentPartPr>
            <p14:xfrm>
              <a:off x="-1489052" y="2551613"/>
              <a:ext cx="360" cy="360"/>
            </p14:xfrm>
          </p:contentPart>
        </mc:Choice>
        <mc:Fallback>
          <p:pic>
            <p:nvPicPr>
              <p:cNvPr id="29" name="Ink 28">
                <a:extLst>
                  <a:ext uri="{FF2B5EF4-FFF2-40B4-BE49-F238E27FC236}">
                    <a16:creationId xmlns:a16="http://schemas.microsoft.com/office/drawing/2014/main" id="{BC0ADB6C-1C28-438B-9E2A-0009C3592008}"/>
                  </a:ext>
                </a:extLst>
              </p:cNvPr>
              <p:cNvPicPr/>
              <p:nvPr/>
            </p:nvPicPr>
            <p:blipFill>
              <a:blip r:embed="rId5"/>
              <a:stretch>
                <a:fillRect/>
              </a:stretch>
            </p:blipFill>
            <p:spPr>
              <a:xfrm>
                <a:off x="-1498052" y="2542613"/>
                <a:ext cx="18000" cy="18000"/>
              </a:xfrm>
              <a:prstGeom prst="rect">
                <a:avLst/>
              </a:prstGeom>
            </p:spPr>
          </p:pic>
        </mc:Fallback>
      </mc:AlternateContent>
      <p:pic>
        <p:nvPicPr>
          <p:cNvPr id="1026" name="Picture 2">
            <a:extLst>
              <a:ext uri="{FF2B5EF4-FFF2-40B4-BE49-F238E27FC236}">
                <a16:creationId xmlns:a16="http://schemas.microsoft.com/office/drawing/2014/main" id="{7FCFA7D4-6584-4C31-9095-11FCCB939978}"/>
              </a:ext>
            </a:extLst>
          </p:cNvPr>
          <p:cNvPicPr>
            <a:picLocks noGrp="1" noChangeAspect="1" noChangeArrowheads="1"/>
          </p:cNvPicPr>
          <p:nvPr>
            <p:ph type="pic" sz="quarter" idx="10"/>
          </p:nvPr>
        </p:nvPicPr>
        <p:blipFill>
          <a:blip r:embed="rId6">
            <a:extLst>
              <a:ext uri="{28A0092B-C50C-407E-A947-70E740481C1C}">
                <a14:useLocalDpi xmlns:a14="http://schemas.microsoft.com/office/drawing/2010/main" val="0"/>
              </a:ext>
            </a:extLst>
          </a:blip>
          <a:srcRect t="29283" b="2928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1C239F0-A03B-4C99-B5D3-1AA9051A08E7}"/>
              </a:ext>
            </a:extLst>
          </p:cNvPr>
          <p:cNvSpPr txBox="1"/>
          <p:nvPr/>
        </p:nvSpPr>
        <p:spPr>
          <a:xfrm>
            <a:off x="252983" y="4666295"/>
            <a:ext cx="3075433" cy="338554"/>
          </a:xfrm>
          <a:prstGeom prst="rect">
            <a:avLst/>
          </a:prstGeom>
          <a:noFill/>
        </p:spPr>
        <p:txBody>
          <a:bodyPr wrap="square" rtlCol="0">
            <a:spAutoFit/>
          </a:bodyPr>
          <a:lstStyle/>
          <a:p>
            <a:r>
              <a:rPr lang="en-US" sz="800">
                <a:solidFill>
                  <a:schemeClr val="bg1"/>
                </a:solidFill>
              </a:rPr>
              <a:t>Source: field of sorghum, which fed his family, is under water [Adrienne </a:t>
            </a:r>
            <a:r>
              <a:rPr lang="en-US" sz="800" err="1">
                <a:solidFill>
                  <a:schemeClr val="bg1"/>
                </a:solidFill>
              </a:rPr>
              <a:t>Surprenant</a:t>
            </a:r>
            <a:r>
              <a:rPr lang="en-US" sz="800">
                <a:solidFill>
                  <a:schemeClr val="bg1"/>
                </a:solidFill>
              </a:rPr>
              <a:t>/AP Photo] Aljazeera report December of 2021.</a:t>
            </a:r>
          </a:p>
        </p:txBody>
      </p:sp>
    </p:spTree>
    <p:extLst>
      <p:ext uri="{BB962C8B-B14F-4D97-AF65-F5344CB8AC3E}">
        <p14:creationId xmlns:p14="http://schemas.microsoft.com/office/powerpoint/2010/main" val="4270841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2DECD0F-4470-48EB-8BCB-7342026E8B4E}"/>
              </a:ext>
            </a:extLst>
          </p:cNvPr>
          <p:cNvSpPr>
            <a:spLocks noGrp="1"/>
          </p:cNvSpPr>
          <p:nvPr>
            <p:ph sz="half" idx="1"/>
          </p:nvPr>
        </p:nvSpPr>
        <p:spPr>
          <a:xfrm>
            <a:off x="385011" y="739140"/>
            <a:ext cx="8354727" cy="3986863"/>
          </a:xfrm>
        </p:spPr>
        <p:txBody>
          <a:bodyPr>
            <a:normAutofit/>
          </a:bodyPr>
          <a:lstStyle/>
          <a:p>
            <a:pPr marL="457200" indent="-457200">
              <a:buFont typeface="Wingdings" panose="05000000000000000000" pitchFamily="2" charset="2"/>
              <a:buChar char="q"/>
            </a:pPr>
            <a:r>
              <a:rPr lang="en-US" sz="1800" dirty="0">
                <a:solidFill>
                  <a:schemeClr val="tx1">
                    <a:lumMod val="65000"/>
                    <a:lumOff val="35000"/>
                  </a:schemeClr>
                </a:solidFill>
              </a:rPr>
              <a:t>Resilience model is validated – increases in resilience capacity associated with improvements in well-being outcomes (ability to recover from shocks, food insecurity)</a:t>
            </a:r>
          </a:p>
          <a:p>
            <a:pPr marL="457200" indent="-457200">
              <a:buFont typeface="Wingdings" panose="05000000000000000000" pitchFamily="2" charset="2"/>
              <a:buChar char="q"/>
            </a:pPr>
            <a:r>
              <a:rPr lang="en-US" sz="1800" dirty="0">
                <a:solidFill>
                  <a:schemeClr val="tx1">
                    <a:lumMod val="65000"/>
                    <a:lumOff val="35000"/>
                  </a:schemeClr>
                </a:solidFill>
              </a:rPr>
              <a:t>Incorporate food security as a PMP indicator as a better outcome measure than dietary diversity</a:t>
            </a:r>
          </a:p>
          <a:p>
            <a:pPr marL="457200" indent="-457200">
              <a:buFont typeface="Wingdings" panose="05000000000000000000" pitchFamily="2" charset="2"/>
              <a:buChar char="q"/>
            </a:pPr>
            <a:r>
              <a:rPr lang="en-US" sz="1800" dirty="0">
                <a:solidFill>
                  <a:schemeClr val="tx1">
                    <a:lumMod val="65000"/>
                    <a:lumOff val="35000"/>
                  </a:schemeClr>
                </a:solidFill>
              </a:rPr>
              <a:t>Incorporate coping strategies into future data collection</a:t>
            </a:r>
          </a:p>
          <a:p>
            <a:pPr marL="457200" indent="-457200">
              <a:buFont typeface="Wingdings" panose="05000000000000000000" pitchFamily="2" charset="2"/>
              <a:buChar char="q"/>
            </a:pPr>
            <a:r>
              <a:rPr lang="en-US" sz="1800" dirty="0">
                <a:solidFill>
                  <a:schemeClr val="tx1">
                    <a:lumMod val="65000"/>
                    <a:lumOff val="35000"/>
                  </a:schemeClr>
                </a:solidFill>
              </a:rPr>
              <a:t>Resilience capacities (agency, cohesion, informal safety nets) could be considered a form of coping strategy</a:t>
            </a:r>
          </a:p>
          <a:p>
            <a:pPr marL="457200" indent="-457200">
              <a:buFont typeface="Wingdings" panose="05000000000000000000" pitchFamily="2" charset="2"/>
              <a:buChar char="q"/>
            </a:pPr>
            <a:r>
              <a:rPr lang="en-US" sz="1800" dirty="0">
                <a:solidFill>
                  <a:schemeClr val="tx1">
                    <a:lumMod val="65000"/>
                    <a:lumOff val="35000"/>
                  </a:schemeClr>
                </a:solidFill>
              </a:rPr>
              <a:t>Future studies could explore variation across county, disparities in bonding and bridging social capital, coping strategies, alternative dispute resolution</a:t>
            </a:r>
          </a:p>
          <a:p>
            <a:pPr marL="457200" indent="-457200">
              <a:buFont typeface="Wingdings" panose="05000000000000000000" pitchFamily="2" charset="2"/>
              <a:buChar char="q"/>
            </a:pPr>
            <a:r>
              <a:rPr lang="en-US" sz="1800" dirty="0">
                <a:solidFill>
                  <a:schemeClr val="tx1">
                    <a:lumMod val="65000"/>
                    <a:lumOff val="35000"/>
                  </a:schemeClr>
                </a:solidFill>
              </a:rPr>
              <a:t>Ongoing and future USAID programming efforts could include education, social norms, informal safety nets </a:t>
            </a:r>
          </a:p>
        </p:txBody>
      </p:sp>
      <p:sp>
        <p:nvSpPr>
          <p:cNvPr id="4" name="Date Placeholder 3">
            <a:extLst>
              <a:ext uri="{FF2B5EF4-FFF2-40B4-BE49-F238E27FC236}">
                <a16:creationId xmlns:a16="http://schemas.microsoft.com/office/drawing/2014/main" id="{EF467E88-2206-4EA4-837B-DB9F2955856A}"/>
              </a:ext>
            </a:extLst>
          </p:cNvPr>
          <p:cNvSpPr>
            <a:spLocks noGrp="1"/>
          </p:cNvSpPr>
          <p:nvPr>
            <p:ph type="dt" sz="half" idx="10"/>
          </p:nvPr>
        </p:nvSpPr>
        <p:spPr/>
        <p:txBody>
          <a:bodyPr/>
          <a:lstStyle/>
          <a:p>
            <a:fld id="{193355D5-F1DA-0F48-9E7E-0A3FEBF9FF84}" type="datetime1">
              <a:rPr lang="en-US" smtClean="0"/>
              <a:pPr/>
              <a:t>12/14/2021</a:t>
            </a:fld>
            <a:endParaRPr lang="en-US"/>
          </a:p>
        </p:txBody>
      </p:sp>
      <p:sp>
        <p:nvSpPr>
          <p:cNvPr id="5" name="Footer Placeholder 4">
            <a:extLst>
              <a:ext uri="{FF2B5EF4-FFF2-40B4-BE49-F238E27FC236}">
                <a16:creationId xmlns:a16="http://schemas.microsoft.com/office/drawing/2014/main" id="{BF4173FA-0A43-4698-B42B-0ED991FFF059}"/>
              </a:ext>
            </a:extLst>
          </p:cNvPr>
          <p:cNvSpPr>
            <a:spLocks noGrp="1"/>
          </p:cNvSpPr>
          <p:nvPr>
            <p:ph type="ftr" sz="quarter" idx="11"/>
          </p:nvPr>
        </p:nvSpPr>
        <p:spPr/>
        <p:txBody>
          <a:bodyPr/>
          <a:lstStyle/>
          <a:p>
            <a:r>
              <a:rPr lang="en-US"/>
              <a:t>MSI MESP S. Sudan Household Survey Baseline 2021</a:t>
            </a:r>
          </a:p>
        </p:txBody>
      </p:sp>
      <p:sp>
        <p:nvSpPr>
          <p:cNvPr id="6" name="Slide Number Placeholder 5">
            <a:extLst>
              <a:ext uri="{FF2B5EF4-FFF2-40B4-BE49-F238E27FC236}">
                <a16:creationId xmlns:a16="http://schemas.microsoft.com/office/drawing/2014/main" id="{19527035-22A9-43ED-87DC-59740845CC74}"/>
              </a:ext>
            </a:extLst>
          </p:cNvPr>
          <p:cNvSpPr>
            <a:spLocks noGrp="1"/>
          </p:cNvSpPr>
          <p:nvPr>
            <p:ph type="sldNum" sz="quarter" idx="12"/>
          </p:nvPr>
        </p:nvSpPr>
        <p:spPr/>
        <p:txBody>
          <a:bodyPr/>
          <a:lstStyle/>
          <a:p>
            <a:fld id="{42782948-4DBE-204D-AB9E-B65E067054AE}" type="slidenum">
              <a:rPr lang="en-US" smtClean="0"/>
              <a:pPr/>
              <a:t>6</a:t>
            </a:fld>
            <a:endParaRPr lang="en-US"/>
          </a:p>
        </p:txBody>
      </p:sp>
      <p:sp>
        <p:nvSpPr>
          <p:cNvPr id="9" name="Title 8">
            <a:extLst>
              <a:ext uri="{FF2B5EF4-FFF2-40B4-BE49-F238E27FC236}">
                <a16:creationId xmlns:a16="http://schemas.microsoft.com/office/drawing/2014/main" id="{3720F84F-E87B-4BB6-AA81-DC24FCE08BEF}"/>
              </a:ext>
            </a:extLst>
          </p:cNvPr>
          <p:cNvSpPr>
            <a:spLocks noGrp="1"/>
          </p:cNvSpPr>
          <p:nvPr>
            <p:ph type="title"/>
          </p:nvPr>
        </p:nvSpPr>
        <p:spPr>
          <a:xfrm>
            <a:off x="-9626" y="0"/>
            <a:ext cx="9144000" cy="556322"/>
          </a:xfrm>
        </p:spPr>
        <p:txBody>
          <a:bodyPr/>
          <a:lstStyle/>
          <a:p>
            <a:r>
              <a:rPr lang="en-US" dirty="0"/>
              <a:t>KEY TAKEAWAYS</a:t>
            </a:r>
          </a:p>
        </p:txBody>
      </p:sp>
    </p:spTree>
    <p:extLst>
      <p:ext uri="{BB962C8B-B14F-4D97-AF65-F5344CB8AC3E}">
        <p14:creationId xmlns:p14="http://schemas.microsoft.com/office/powerpoint/2010/main" val="3362132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8" name="Picture Placeholder 7" descr="A circle filled with small lines like sprinkles">
            <a:extLst>
              <a:ext uri="{FF2B5EF4-FFF2-40B4-BE49-F238E27FC236}">
                <a16:creationId xmlns:a16="http://schemas.microsoft.com/office/drawing/2014/main" id="{04124C20-A4BC-4F69-A849-C0759F389E2E}"/>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l="4688" r="4688"/>
          <a:stretch>
            <a:fillRect/>
          </a:stretch>
        </p:blipFill>
        <p:spPr>
          <a:xfrm>
            <a:off x="4878834" y="153985"/>
            <a:ext cx="4112766" cy="4876799"/>
          </a:xfrm>
        </p:spPr>
      </p:pic>
      <p:sp>
        <p:nvSpPr>
          <p:cNvPr id="3" name="Date Placeholder 2">
            <a:extLst>
              <a:ext uri="{FF2B5EF4-FFF2-40B4-BE49-F238E27FC236}">
                <a16:creationId xmlns:a16="http://schemas.microsoft.com/office/drawing/2014/main" id="{04AC874E-6D4F-4F4F-88B8-FA1D383F13B3}"/>
              </a:ext>
            </a:extLst>
          </p:cNvPr>
          <p:cNvSpPr>
            <a:spLocks noGrp="1"/>
          </p:cNvSpPr>
          <p:nvPr>
            <p:ph type="dt" sz="half" idx="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0FEB5C5-97E6-6B45-BBE4-F2449473BB96}" type="datetime1">
              <a:rPr kumimoji="0" lang="en-US" sz="600" b="0" i="0" u="none" strike="noStrike" kern="1200" cap="none" spc="0" normalizeH="0" baseline="0" noProof="0" smtClean="0">
                <a:ln>
                  <a:noFill/>
                </a:ln>
                <a:solidFill>
                  <a:srgbClr val="FFFFFF"/>
                </a:solidFill>
                <a:effectLst/>
                <a:uLnTx/>
                <a:uFillTx/>
                <a:latin typeface="Gill Sans MT"/>
                <a:ea typeface="+mn-ea"/>
              </a:rPr>
              <a:pPr marL="0" marR="0" lvl="0" indent="0" algn="l" defTabSz="457200" rtl="0" eaLnBrk="1" fontAlgn="auto" latinLnBrk="0" hangingPunct="1">
                <a:lnSpc>
                  <a:spcPct val="100000"/>
                </a:lnSpc>
                <a:spcBef>
                  <a:spcPts val="0"/>
                </a:spcBef>
                <a:spcAft>
                  <a:spcPts val="0"/>
                </a:spcAft>
                <a:buClrTx/>
                <a:buSzTx/>
                <a:buFontTx/>
                <a:buNone/>
                <a:tabLst/>
                <a:defRPr/>
              </a:pPr>
              <a:t>12/14/2021</a:t>
            </a:fld>
            <a:endParaRPr kumimoji="0" lang="en-US" sz="600" b="0" i="0" u="none" strike="noStrike" kern="1200" cap="none" spc="0" normalizeH="0" baseline="0" noProof="0">
              <a:ln>
                <a:noFill/>
              </a:ln>
              <a:solidFill>
                <a:srgbClr val="FFFFFF"/>
              </a:solidFill>
              <a:effectLst/>
              <a:uLnTx/>
              <a:uFillTx/>
              <a:latin typeface="Gill Sans MT"/>
              <a:ea typeface="+mn-ea"/>
            </a:endParaRPr>
          </a:p>
        </p:txBody>
      </p:sp>
      <p:sp>
        <p:nvSpPr>
          <p:cNvPr id="4" name="Slide Number Placeholder 3">
            <a:extLst>
              <a:ext uri="{FF2B5EF4-FFF2-40B4-BE49-F238E27FC236}">
                <a16:creationId xmlns:a16="http://schemas.microsoft.com/office/drawing/2014/main" id="{15BEE11F-2A25-40E0-83A8-ADFDEF97A3B3}"/>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782948-4DBE-204D-AB9E-B65E067054AE}" type="slidenum">
              <a:rPr kumimoji="0" lang="en-US" sz="600" b="0" i="0" u="none" strike="noStrike" kern="1200" cap="none" spc="0" normalizeH="0" baseline="0" noProof="0" smtClean="0">
                <a:ln>
                  <a:noFill/>
                </a:ln>
                <a:solidFill>
                  <a:srgbClr val="6C6463"/>
                </a:solidFill>
                <a:effectLst/>
                <a:uLnTx/>
                <a:uFillTx/>
                <a:latin typeface="Gill Sans MT"/>
                <a:ea typeface="+mn-ea"/>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6C6463"/>
              </a:solidFill>
              <a:effectLst/>
              <a:uLnTx/>
              <a:uFillTx/>
              <a:latin typeface="Gill Sans MT"/>
              <a:ea typeface="+mn-ea"/>
            </a:endParaRPr>
          </a:p>
        </p:txBody>
      </p:sp>
      <p:sp>
        <p:nvSpPr>
          <p:cNvPr id="6" name="Title 5">
            <a:extLst>
              <a:ext uri="{FF2B5EF4-FFF2-40B4-BE49-F238E27FC236}">
                <a16:creationId xmlns:a16="http://schemas.microsoft.com/office/drawing/2014/main" id="{1FB4812E-5323-4615-9DCD-B4D6BB830CC0}"/>
              </a:ext>
            </a:extLst>
          </p:cNvPr>
          <p:cNvSpPr>
            <a:spLocks noGrp="1"/>
          </p:cNvSpPr>
          <p:nvPr>
            <p:ph type="title"/>
          </p:nvPr>
        </p:nvSpPr>
        <p:spPr>
          <a:xfrm>
            <a:off x="152400" y="1876583"/>
            <a:ext cx="4417080" cy="830997"/>
          </a:xfrm>
        </p:spPr>
        <p:txBody>
          <a:bodyPr/>
          <a:lstStyle/>
          <a:p>
            <a:pPr algn="ctr"/>
            <a:r>
              <a:rPr lang="en-US" sz="4800" b="1" dirty="0"/>
              <a:t>METHODS</a:t>
            </a:r>
          </a:p>
        </p:txBody>
      </p:sp>
      <p:sp>
        <p:nvSpPr>
          <p:cNvPr id="10" name="TextBox 9">
            <a:extLst>
              <a:ext uri="{FF2B5EF4-FFF2-40B4-BE49-F238E27FC236}">
                <a16:creationId xmlns:a16="http://schemas.microsoft.com/office/drawing/2014/main" id="{8AE8E481-8268-44F9-82AD-FEC120D23BB2}"/>
              </a:ext>
            </a:extLst>
          </p:cNvPr>
          <p:cNvSpPr txBox="1"/>
          <p:nvPr/>
        </p:nvSpPr>
        <p:spPr>
          <a:xfrm>
            <a:off x="4917819" y="513206"/>
            <a:ext cx="4112767" cy="2308324"/>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400" b="0" i="0" u="none" strike="noStrike" kern="1200" cap="none" spc="0" normalizeH="0" baseline="0" noProof="0" dirty="0">
              <a:ln>
                <a:noFill/>
              </a:ln>
              <a:solidFill>
                <a:srgbClr val="6C6463"/>
              </a:solidFill>
              <a:effectLst/>
              <a:uLnTx/>
              <a:uFillTx/>
              <a:latin typeface="Gill Sans MT"/>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400" b="0" i="0" u="none" strike="noStrike" kern="1200" cap="none" spc="0" normalizeH="0" baseline="0" noProof="0" dirty="0">
              <a:ln>
                <a:noFill/>
              </a:ln>
              <a:solidFill>
                <a:srgbClr val="6C6463"/>
              </a:solidFill>
              <a:effectLst/>
              <a:uLnTx/>
              <a:uFillTx/>
              <a:latin typeface="Gill Sans MT"/>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400" b="0" i="0" u="none" strike="noStrike" kern="1200" cap="none" spc="0" normalizeH="0" baseline="0" noProof="0" dirty="0">
                <a:ln>
                  <a:noFill/>
                </a:ln>
                <a:solidFill>
                  <a:srgbClr val="6C6463"/>
                </a:solidFill>
                <a:effectLst/>
                <a:uLnTx/>
                <a:uFillTx/>
                <a:latin typeface="Gill Sans MT"/>
                <a:ea typeface="+mn-ea"/>
                <a:cs typeface="+mn-cs"/>
              </a:rPr>
              <a:t>Sampling design and data collection</a:t>
            </a: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400" b="0" i="0" u="none" strike="noStrike" kern="1200" cap="none" spc="0" normalizeH="0" baseline="0" noProof="0" dirty="0">
              <a:ln>
                <a:noFill/>
              </a:ln>
              <a:solidFill>
                <a:srgbClr val="6C6463"/>
              </a:solidFill>
              <a:effectLst/>
              <a:uLnTx/>
              <a:uFillTx/>
              <a:latin typeface="Gill Sans MT"/>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400" b="0" i="0" u="none" strike="noStrike" kern="1200" cap="none" spc="0" normalizeH="0" baseline="0" noProof="0" dirty="0">
                <a:ln>
                  <a:noFill/>
                </a:ln>
                <a:solidFill>
                  <a:srgbClr val="6C6463"/>
                </a:solidFill>
                <a:effectLst/>
                <a:uLnTx/>
                <a:uFillTx/>
                <a:latin typeface="Gill Sans MT"/>
                <a:ea typeface="+mn-ea"/>
                <a:cs typeface="+mn-cs"/>
              </a:rPr>
              <a:t>Limitations</a:t>
            </a:r>
          </a:p>
        </p:txBody>
      </p:sp>
      <mc:AlternateContent xmlns:mc="http://schemas.openxmlformats.org/markup-compatibility/2006">
        <mc:Choice xmlns:p14="http://schemas.microsoft.com/office/powerpoint/2010/main" Requires="p14">
          <p:contentPart p14:bwMode="auto" r:id="rId5">
            <p14:nvContentPartPr>
              <p14:cNvPr id="26" name="Ink 25">
                <a:extLst>
                  <a:ext uri="{FF2B5EF4-FFF2-40B4-BE49-F238E27FC236}">
                    <a16:creationId xmlns:a16="http://schemas.microsoft.com/office/drawing/2014/main" id="{9D4B1E84-D257-4DBA-AE53-414F88F05BEC}"/>
                  </a:ext>
                </a:extLst>
              </p14:cNvPr>
              <p14:cNvContentPartPr/>
              <p14:nvPr/>
            </p14:nvContentPartPr>
            <p14:xfrm>
              <a:off x="-829892" y="2370533"/>
              <a:ext cx="360" cy="360"/>
            </p14:xfrm>
          </p:contentPart>
        </mc:Choice>
        <mc:Fallback>
          <p:pic>
            <p:nvPicPr>
              <p:cNvPr id="26" name="Ink 25">
                <a:extLst>
                  <a:ext uri="{FF2B5EF4-FFF2-40B4-BE49-F238E27FC236}">
                    <a16:creationId xmlns:a16="http://schemas.microsoft.com/office/drawing/2014/main" id="{9D4B1E84-D257-4DBA-AE53-414F88F05BEC}"/>
                  </a:ext>
                </a:extLst>
              </p:cNvPr>
              <p:cNvPicPr/>
              <p:nvPr/>
            </p:nvPicPr>
            <p:blipFill>
              <a:blip r:embed="rId6"/>
              <a:stretch>
                <a:fillRect/>
              </a:stretch>
            </p:blipFill>
            <p:spPr>
              <a:xfrm>
                <a:off x="-838892" y="2361533"/>
                <a:ext cx="18000" cy="18000"/>
              </a:xfrm>
              <a:prstGeom prst="rect">
                <a:avLst/>
              </a:prstGeom>
            </p:spPr>
          </p:pic>
        </mc:Fallback>
      </mc:AlternateContent>
    </p:spTree>
    <p:extLst>
      <p:ext uri="{BB962C8B-B14F-4D97-AF65-F5344CB8AC3E}">
        <p14:creationId xmlns:p14="http://schemas.microsoft.com/office/powerpoint/2010/main" val="2453231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F77DC525-FC1F-44B6-B167-99A164B32970}"/>
              </a:ext>
            </a:extLst>
          </p:cNvPr>
          <p:cNvSpPr>
            <a:spLocks noGrp="1"/>
          </p:cNvSpPr>
          <p:nvPr>
            <p:ph sz="half" idx="2"/>
          </p:nvPr>
        </p:nvSpPr>
        <p:spPr>
          <a:xfrm>
            <a:off x="6952694" y="862626"/>
            <a:ext cx="1944209" cy="3821240"/>
          </a:xfrm>
        </p:spPr>
        <p:txBody>
          <a:bodyPr>
            <a:normAutofit lnSpcReduction="10000"/>
          </a:bodyPr>
          <a:lstStyle/>
          <a:p>
            <a:r>
              <a:rPr lang="en-US" sz="2000" b="1"/>
              <a:t>13</a:t>
            </a:r>
            <a:r>
              <a:rPr lang="en-US" sz="2000"/>
              <a:t> counties</a:t>
            </a:r>
          </a:p>
          <a:p>
            <a:endParaRPr lang="en-US" sz="2000"/>
          </a:p>
          <a:p>
            <a:r>
              <a:rPr lang="en-US" sz="2000" b="1"/>
              <a:t>476</a:t>
            </a:r>
            <a:r>
              <a:rPr lang="en-US" sz="2000"/>
              <a:t> EAs</a:t>
            </a:r>
          </a:p>
          <a:p>
            <a:endParaRPr lang="en-US" sz="2000"/>
          </a:p>
          <a:p>
            <a:r>
              <a:rPr lang="en-US" sz="2000" b="1"/>
              <a:t>7,872</a:t>
            </a:r>
            <a:r>
              <a:rPr lang="en-US" sz="2000"/>
              <a:t> Total Number of Household Surveys </a:t>
            </a:r>
          </a:p>
          <a:p>
            <a:endParaRPr lang="en-US" sz="2000"/>
          </a:p>
          <a:p>
            <a:r>
              <a:rPr lang="en-US" sz="2000" b="1"/>
              <a:t>96%</a:t>
            </a:r>
            <a:r>
              <a:rPr lang="en-US" sz="2000"/>
              <a:t> Overall Response Rate</a:t>
            </a:r>
          </a:p>
        </p:txBody>
      </p:sp>
      <p:sp>
        <p:nvSpPr>
          <p:cNvPr id="3" name="Date Placeholder 2">
            <a:extLst>
              <a:ext uri="{FF2B5EF4-FFF2-40B4-BE49-F238E27FC236}">
                <a16:creationId xmlns:a16="http://schemas.microsoft.com/office/drawing/2014/main" id="{D7A52DA8-153B-4DC9-A5AB-497C407E70F9}"/>
              </a:ext>
            </a:extLst>
          </p:cNvPr>
          <p:cNvSpPr>
            <a:spLocks noGrp="1"/>
          </p:cNvSpPr>
          <p:nvPr>
            <p:ph type="dt" sz="half" idx="10"/>
          </p:nvPr>
        </p:nvSpPr>
        <p:spPr>
          <a:xfrm>
            <a:off x="152400" y="4844639"/>
            <a:ext cx="2133600" cy="186148"/>
          </a:xfrm>
        </p:spPr>
        <p:txBody>
          <a:bodyPr anchor="ctr">
            <a:normAutofit/>
          </a:bodyPr>
          <a:lstStyle/>
          <a:p>
            <a:pPr>
              <a:spcAft>
                <a:spcPts val="600"/>
              </a:spcAft>
            </a:pPr>
            <a:fld id="{60FEB5C5-97E6-6B45-BBE4-F2449473BB96}" type="datetime1">
              <a:rPr lang="en-US" smtClean="0"/>
              <a:pPr>
                <a:spcAft>
                  <a:spcPts val="600"/>
                </a:spcAft>
              </a:pPr>
              <a:t>12/14/2021</a:t>
            </a:fld>
            <a:endParaRPr lang="en-US"/>
          </a:p>
        </p:txBody>
      </p:sp>
      <p:sp>
        <p:nvSpPr>
          <p:cNvPr id="17" name="Footer Placeholder 4">
            <a:extLst>
              <a:ext uri="{FF2B5EF4-FFF2-40B4-BE49-F238E27FC236}">
                <a16:creationId xmlns:a16="http://schemas.microsoft.com/office/drawing/2014/main" id="{5278BF23-1719-4258-B6AE-324CFB6DA7E6}"/>
              </a:ext>
            </a:extLst>
          </p:cNvPr>
          <p:cNvSpPr>
            <a:spLocks noGrp="1"/>
          </p:cNvSpPr>
          <p:nvPr>
            <p:ph type="ftr" sz="quarter" idx="11"/>
          </p:nvPr>
        </p:nvSpPr>
        <p:spPr>
          <a:xfrm>
            <a:off x="3124200" y="4844639"/>
            <a:ext cx="2895600" cy="186148"/>
          </a:xfrm>
        </p:spPr>
        <p:txBody>
          <a:bodyPr/>
          <a:lstStyle/>
          <a:p>
            <a:pPr>
              <a:spcAft>
                <a:spcPts val="600"/>
              </a:spcAft>
            </a:pPr>
            <a:r>
              <a:rPr lang="en-US"/>
              <a:t>MSI MESP S. Sudan Household Survey Baseline 2021</a:t>
            </a:r>
          </a:p>
        </p:txBody>
      </p:sp>
      <p:sp>
        <p:nvSpPr>
          <p:cNvPr id="4" name="Slide Number Placeholder 3">
            <a:extLst>
              <a:ext uri="{FF2B5EF4-FFF2-40B4-BE49-F238E27FC236}">
                <a16:creationId xmlns:a16="http://schemas.microsoft.com/office/drawing/2014/main" id="{9B7719D7-F840-4841-96AB-050C3068400B}"/>
              </a:ext>
            </a:extLst>
          </p:cNvPr>
          <p:cNvSpPr>
            <a:spLocks noGrp="1"/>
          </p:cNvSpPr>
          <p:nvPr>
            <p:ph type="sldNum" sz="quarter" idx="12"/>
          </p:nvPr>
        </p:nvSpPr>
        <p:spPr>
          <a:xfrm>
            <a:off x="6858000" y="4844639"/>
            <a:ext cx="2133600" cy="186148"/>
          </a:xfrm>
        </p:spPr>
        <p:txBody>
          <a:bodyPr anchor="ctr">
            <a:normAutofit/>
          </a:bodyPr>
          <a:lstStyle/>
          <a:p>
            <a:pPr>
              <a:spcAft>
                <a:spcPts val="600"/>
              </a:spcAft>
            </a:pPr>
            <a:fld id="{42782948-4DBE-204D-AB9E-B65E067054AE}" type="slidenum">
              <a:rPr lang="en-US" smtClean="0"/>
              <a:pPr>
                <a:spcAft>
                  <a:spcPts val="600"/>
                </a:spcAft>
              </a:pPr>
              <a:t>8</a:t>
            </a:fld>
            <a:endParaRPr lang="en-US"/>
          </a:p>
        </p:txBody>
      </p:sp>
      <p:sp>
        <p:nvSpPr>
          <p:cNvPr id="7" name="Title 6">
            <a:extLst>
              <a:ext uri="{FF2B5EF4-FFF2-40B4-BE49-F238E27FC236}">
                <a16:creationId xmlns:a16="http://schemas.microsoft.com/office/drawing/2014/main" id="{6D9AE77C-6816-4075-8261-54659652C0BE}"/>
              </a:ext>
            </a:extLst>
          </p:cNvPr>
          <p:cNvSpPr>
            <a:spLocks noGrp="1"/>
          </p:cNvSpPr>
          <p:nvPr>
            <p:ph type="title"/>
          </p:nvPr>
        </p:nvSpPr>
        <p:spPr>
          <a:xfrm>
            <a:off x="6952694" y="236483"/>
            <a:ext cx="1759222" cy="465370"/>
          </a:xfrm>
        </p:spPr>
        <p:txBody>
          <a:bodyPr anchor="b">
            <a:normAutofit fontScale="90000"/>
          </a:bodyPr>
          <a:lstStyle/>
          <a:p>
            <a:pPr algn="ctr"/>
            <a:r>
              <a:rPr lang="en-US" sz="2800" b="1"/>
              <a:t>SAMPLE</a:t>
            </a:r>
          </a:p>
        </p:txBody>
      </p:sp>
      <p:pic>
        <p:nvPicPr>
          <p:cNvPr id="2" name="Picture 1">
            <a:extLst>
              <a:ext uri="{FF2B5EF4-FFF2-40B4-BE49-F238E27FC236}">
                <a16:creationId xmlns:a16="http://schemas.microsoft.com/office/drawing/2014/main" id="{AEBA656F-E827-4DC9-AC9C-CDFCA62B7842}"/>
              </a:ext>
            </a:extLst>
          </p:cNvPr>
          <p:cNvPicPr>
            <a:picLocks noChangeAspect="1"/>
          </p:cNvPicPr>
          <p:nvPr/>
        </p:nvPicPr>
        <p:blipFill>
          <a:blip r:embed="rId3"/>
          <a:stretch>
            <a:fillRect/>
          </a:stretch>
        </p:blipFill>
        <p:spPr>
          <a:xfrm>
            <a:off x="-10141" y="-1"/>
            <a:ext cx="6710438" cy="5184775"/>
          </a:xfrm>
          <a:prstGeom prst="rect">
            <a:avLst/>
          </a:prstGeom>
        </p:spPr>
      </p:pic>
    </p:spTree>
    <p:extLst>
      <p:ext uri="{BB962C8B-B14F-4D97-AF65-F5344CB8AC3E}">
        <p14:creationId xmlns:p14="http://schemas.microsoft.com/office/powerpoint/2010/main" val="3137691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01FB9D6-0CDC-4381-9CE5-AA1643A289EF}"/>
              </a:ext>
            </a:extLst>
          </p:cNvPr>
          <p:cNvSpPr>
            <a:spLocks noGrp="1"/>
          </p:cNvSpPr>
          <p:nvPr>
            <p:ph type="dt" sz="half" idx="2"/>
          </p:nvPr>
        </p:nvSpPr>
        <p:spPr/>
        <p:txBody>
          <a:bodyPr/>
          <a:lstStyle/>
          <a:p>
            <a:fld id="{AB18E012-EC0C-1649-A039-CB178266D114}" type="datetime1">
              <a:rPr lang="en-US" smtClean="0"/>
              <a:t>12/14/2021</a:t>
            </a:fld>
            <a:endParaRPr lang="en-US"/>
          </a:p>
        </p:txBody>
      </p:sp>
      <p:sp>
        <p:nvSpPr>
          <p:cNvPr id="6" name="Slide Number Placeholder 5">
            <a:extLst>
              <a:ext uri="{FF2B5EF4-FFF2-40B4-BE49-F238E27FC236}">
                <a16:creationId xmlns:a16="http://schemas.microsoft.com/office/drawing/2014/main" id="{8F909739-03C0-4FC5-83CE-19261233E2C1}"/>
              </a:ext>
            </a:extLst>
          </p:cNvPr>
          <p:cNvSpPr>
            <a:spLocks noGrp="1"/>
          </p:cNvSpPr>
          <p:nvPr>
            <p:ph type="sldNum" sz="quarter" idx="4"/>
          </p:nvPr>
        </p:nvSpPr>
        <p:spPr/>
        <p:txBody>
          <a:bodyPr/>
          <a:lstStyle/>
          <a:p>
            <a:fld id="{42782948-4DBE-204D-AB9E-B65E067054AE}" type="slidenum">
              <a:rPr lang="en-US" smtClean="0"/>
              <a:pPr/>
              <a:t>9</a:t>
            </a:fld>
            <a:endParaRPr lang="en-US"/>
          </a:p>
        </p:txBody>
      </p:sp>
      <p:sp>
        <p:nvSpPr>
          <p:cNvPr id="9" name="Content Placeholder 8">
            <a:extLst>
              <a:ext uri="{FF2B5EF4-FFF2-40B4-BE49-F238E27FC236}">
                <a16:creationId xmlns:a16="http://schemas.microsoft.com/office/drawing/2014/main" id="{DB47B928-01BD-40D7-87E2-D0F901916259}"/>
              </a:ext>
            </a:extLst>
          </p:cNvPr>
          <p:cNvSpPr>
            <a:spLocks noGrp="1"/>
          </p:cNvSpPr>
          <p:nvPr>
            <p:ph idx="1"/>
          </p:nvPr>
        </p:nvSpPr>
        <p:spPr>
          <a:xfrm>
            <a:off x="449581" y="1053868"/>
            <a:ext cx="3960894" cy="1782815"/>
          </a:xfrm>
        </p:spPr>
        <p:txBody>
          <a:bodyPr>
            <a:normAutofit/>
          </a:bodyPr>
          <a:lstStyle/>
          <a:p>
            <a:pPr>
              <a:buFont typeface="Wingdings" panose="05000000000000000000" pitchFamily="2" charset="2"/>
              <a:buChar char="q"/>
            </a:pPr>
            <a:r>
              <a:rPr lang="en-US" sz="1800" dirty="0"/>
              <a:t>Translation into 16 languages</a:t>
            </a:r>
          </a:p>
          <a:p>
            <a:pPr>
              <a:buFont typeface="Wingdings" panose="05000000000000000000" pitchFamily="2" charset="2"/>
              <a:buChar char="q"/>
            </a:pPr>
            <a:r>
              <a:rPr lang="en-US" sz="1800" dirty="0"/>
              <a:t>Two phases of data collection in 2021 </a:t>
            </a:r>
          </a:p>
          <a:p>
            <a:pPr lvl="1">
              <a:buFont typeface="Arial" panose="020B0604020202020204" pitchFamily="34" charset="0"/>
              <a:buChar char="•"/>
            </a:pPr>
            <a:r>
              <a:rPr lang="en-US" sz="1800" dirty="0"/>
              <a:t>Phase 1 – 6 counties (April)</a:t>
            </a:r>
          </a:p>
          <a:p>
            <a:pPr lvl="1">
              <a:buFont typeface="Arial" panose="020B0604020202020204" pitchFamily="34" charset="0"/>
              <a:buChar char="•"/>
            </a:pPr>
            <a:r>
              <a:rPr lang="en-US" sz="1800" dirty="0"/>
              <a:t>Phase 2 – an additional 7 counties (November)</a:t>
            </a:r>
          </a:p>
        </p:txBody>
      </p:sp>
      <p:sp>
        <p:nvSpPr>
          <p:cNvPr id="8" name="Title 7">
            <a:extLst>
              <a:ext uri="{FF2B5EF4-FFF2-40B4-BE49-F238E27FC236}">
                <a16:creationId xmlns:a16="http://schemas.microsoft.com/office/drawing/2014/main" id="{92CE553B-7619-4A07-B922-52C86A4FAD3C}"/>
              </a:ext>
            </a:extLst>
          </p:cNvPr>
          <p:cNvSpPr>
            <a:spLocks noGrp="1"/>
          </p:cNvSpPr>
          <p:nvPr>
            <p:ph type="title"/>
          </p:nvPr>
        </p:nvSpPr>
        <p:spPr>
          <a:xfrm>
            <a:off x="152400" y="153989"/>
            <a:ext cx="8991599" cy="764232"/>
          </a:xfrm>
          <a:solidFill>
            <a:schemeClr val="bg1"/>
          </a:solidFill>
        </p:spPr>
        <p:txBody>
          <a:bodyPr/>
          <a:lstStyle/>
          <a:p>
            <a:r>
              <a:rPr lang="en-US" b="1" dirty="0"/>
              <a:t>DATA COLLECTION</a:t>
            </a:r>
          </a:p>
        </p:txBody>
      </p:sp>
      <p:graphicFrame>
        <p:nvGraphicFramePr>
          <p:cNvPr id="14" name="Content Placeholder 8">
            <a:extLst>
              <a:ext uri="{FF2B5EF4-FFF2-40B4-BE49-F238E27FC236}">
                <a16:creationId xmlns:a16="http://schemas.microsoft.com/office/drawing/2014/main" id="{67BBBAF3-B2D2-493B-94FB-6D91020D94AD}"/>
              </a:ext>
            </a:extLst>
          </p:cNvPr>
          <p:cNvGraphicFramePr>
            <a:graphicFrameLocks/>
          </p:cNvGraphicFramePr>
          <p:nvPr/>
        </p:nvGraphicFramePr>
        <p:xfrm>
          <a:off x="76200" y="2836683"/>
          <a:ext cx="8991600" cy="23352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Content Placeholder 8">
            <a:extLst>
              <a:ext uri="{FF2B5EF4-FFF2-40B4-BE49-F238E27FC236}">
                <a16:creationId xmlns:a16="http://schemas.microsoft.com/office/drawing/2014/main" id="{789AC594-AF84-46D9-9F13-CEC666DFCA40}"/>
              </a:ext>
            </a:extLst>
          </p:cNvPr>
          <p:cNvSpPr txBox="1">
            <a:spLocks/>
          </p:cNvSpPr>
          <p:nvPr/>
        </p:nvSpPr>
        <p:spPr>
          <a:xfrm>
            <a:off x="4707656" y="1045165"/>
            <a:ext cx="4258075" cy="1547222"/>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FFFFFF"/>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4813" indent="-404813">
              <a:buFont typeface="Wingdings" panose="05000000000000000000" pitchFamily="2" charset="2"/>
              <a:buChar char="q"/>
            </a:pPr>
            <a:r>
              <a:rPr lang="en-US" sz="2000" b="1" dirty="0"/>
              <a:t>249</a:t>
            </a:r>
            <a:r>
              <a:rPr lang="en-US" sz="2000" dirty="0"/>
              <a:t> enumerators in the field</a:t>
            </a:r>
          </a:p>
          <a:p>
            <a:pPr marL="404813" indent="-404813">
              <a:buFont typeface="Wingdings" panose="05000000000000000000" pitchFamily="2" charset="2"/>
              <a:buChar char="q"/>
            </a:pPr>
            <a:r>
              <a:rPr lang="en-US" sz="2000" b="1" dirty="0"/>
              <a:t>33</a:t>
            </a:r>
            <a:r>
              <a:rPr lang="en-US" sz="2000" dirty="0"/>
              <a:t> supervisors in the field</a:t>
            </a:r>
          </a:p>
        </p:txBody>
      </p:sp>
      <p:sp>
        <p:nvSpPr>
          <p:cNvPr id="2" name="TextBox 1">
            <a:extLst>
              <a:ext uri="{FF2B5EF4-FFF2-40B4-BE49-F238E27FC236}">
                <a16:creationId xmlns:a16="http://schemas.microsoft.com/office/drawing/2014/main" id="{8A63B02B-C084-4C21-9D7A-28F22DCCEFF6}"/>
              </a:ext>
            </a:extLst>
          </p:cNvPr>
          <p:cNvSpPr txBox="1"/>
          <p:nvPr/>
        </p:nvSpPr>
        <p:spPr>
          <a:xfrm>
            <a:off x="152400" y="2780336"/>
            <a:ext cx="4419600" cy="338554"/>
          </a:xfrm>
          <a:prstGeom prst="rect">
            <a:avLst/>
          </a:prstGeom>
          <a:noFill/>
        </p:spPr>
        <p:txBody>
          <a:bodyPr wrap="square" rtlCol="0">
            <a:spAutoFit/>
          </a:bodyPr>
          <a:lstStyle/>
          <a:p>
            <a:r>
              <a:rPr lang="en-US" sz="1600" b="1">
                <a:solidFill>
                  <a:schemeClr val="bg2"/>
                </a:solidFill>
              </a:rPr>
              <a:t>Steps in Field Data Collection Prep:</a:t>
            </a:r>
          </a:p>
        </p:txBody>
      </p:sp>
    </p:spTree>
    <p:extLst>
      <p:ext uri="{BB962C8B-B14F-4D97-AF65-F5344CB8AC3E}">
        <p14:creationId xmlns:p14="http://schemas.microsoft.com/office/powerpoint/2010/main" val="1951210893"/>
      </p:ext>
    </p:extLst>
  </p:cSld>
  <p:clrMapOvr>
    <a:masterClrMapping/>
  </p:clrMapOvr>
</p:sld>
</file>

<file path=ppt/theme/theme1.xml><?xml version="1.0" encoding="utf-8"?>
<a:theme xmlns:a="http://schemas.openxmlformats.org/drawingml/2006/main" name="16.9-Template_12.7.2016">
  <a:themeElements>
    <a:clrScheme name="Custom 2">
      <a:dk1>
        <a:sysClr val="windowText" lastClr="000000"/>
      </a:dk1>
      <a:lt1>
        <a:srgbClr val="FFFFFF"/>
      </a:lt1>
      <a:dk2>
        <a:srgbClr val="002F6C"/>
      </a:dk2>
      <a:lt2>
        <a:srgbClr val="BA0C2F"/>
      </a:lt2>
      <a:accent1>
        <a:srgbClr val="002F6C"/>
      </a:accent1>
      <a:accent2>
        <a:srgbClr val="BA0C2F"/>
      </a:accent2>
      <a:accent3>
        <a:srgbClr val="6C6463"/>
      </a:accent3>
      <a:accent4>
        <a:srgbClr val="000000"/>
      </a:accent4>
      <a:accent5>
        <a:srgbClr val="CFCDC9"/>
      </a:accent5>
      <a:accent6>
        <a:srgbClr val="0067B9"/>
      </a:accent6>
      <a:hlink>
        <a:srgbClr val="6C6463"/>
      </a:hlink>
      <a:folHlink>
        <a:srgbClr val="CFCDC9"/>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720B00262E0F46906F4195E4776EBE" ma:contentTypeVersion="7" ma:contentTypeDescription="Create a new document." ma:contentTypeScope="" ma:versionID="6eb1f090c7726b06136ce346e3d5860b">
  <xsd:schema xmlns:xsd="http://www.w3.org/2001/XMLSchema" xmlns:xs="http://www.w3.org/2001/XMLSchema" xmlns:p="http://schemas.microsoft.com/office/2006/metadata/properties" xmlns:ns2="586ee1ef-c788-4207-8303-2bf30d4369b3" targetNamespace="http://schemas.microsoft.com/office/2006/metadata/properties" ma:root="true" ma:fieldsID="24cc02938c6fd75b628fc20143b8e1f7" ns2:_="">
    <xsd:import namespace="586ee1ef-c788-4207-8303-2bf30d4369b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6ee1ef-c788-4207-8303-2bf30d4369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4243111-86B7-4233-86FE-3E1B3C62E598}">
  <ds:schemaRefs>
    <ds:schemaRef ds:uri="http://schemas.microsoft.com/sharepoint/v3/contenttype/forms"/>
  </ds:schemaRefs>
</ds:datastoreItem>
</file>

<file path=customXml/itemProps2.xml><?xml version="1.0" encoding="utf-8"?>
<ds:datastoreItem xmlns:ds="http://schemas.openxmlformats.org/officeDocument/2006/customXml" ds:itemID="{F5919AAE-795D-4A6D-A1C1-8E6DDA411DEF}">
  <ds:schemaRefs>
    <ds:schemaRef ds:uri="586ee1ef-c788-4207-8303-2bf30d4369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6974376-3B33-4E3A-853D-52E0CE6F74AB}">
  <ds:schemaRefs>
    <ds:schemaRef ds:uri="http://purl.org/dc/elements/1.1/"/>
    <ds:schemaRef ds:uri="http://schemas.microsoft.com/office/2006/metadata/properties"/>
    <ds:schemaRef ds:uri="586ee1ef-c788-4207-8303-2bf30d4369b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16.9-Template_12.7.2016</Template>
  <TotalTime>2505</TotalTime>
  <Words>3842</Words>
  <Application>Microsoft Office PowerPoint</Application>
  <PresentationFormat>Custom</PresentationFormat>
  <Paragraphs>597</Paragraphs>
  <Slides>46</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Britannic Bold</vt:lpstr>
      <vt:lpstr>Calibri</vt:lpstr>
      <vt:lpstr>Century</vt:lpstr>
      <vt:lpstr>Gill Sans MT</vt:lpstr>
      <vt:lpstr>Wingdings</vt:lpstr>
      <vt:lpstr>16.9-Template_12.7.2016</vt:lpstr>
      <vt:lpstr>SOUTH SUDAN MESP RESILIENCE BASELINE SURVEY</vt:lpstr>
      <vt:lpstr>AGENDA</vt:lpstr>
      <vt:lpstr>PURPOSE</vt:lpstr>
      <vt:lpstr>Household Survey  Expanded Analysis</vt:lpstr>
      <vt:lpstr>KEY TAKEAWAYS</vt:lpstr>
      <vt:lpstr>KEY TAKEAWAYS</vt:lpstr>
      <vt:lpstr>METHODS</vt:lpstr>
      <vt:lpstr>SAMPLE</vt:lpstr>
      <vt:lpstr>DATA COLLECTION</vt:lpstr>
      <vt:lpstr>Field Data Collection GETTING TO HOUSEHOLDS</vt:lpstr>
      <vt:lpstr>HOUSEHOLD CHARACTERISTICS </vt:lpstr>
      <vt:lpstr>LIMITATIONS</vt:lpstr>
      <vt:lpstr>OVERALL INDICATOR SUMMARY </vt:lpstr>
      <vt:lpstr>PowerPoint Presentation</vt:lpstr>
      <vt:lpstr>FOOD SECURITY   Food Insecurity Experience Scale (FIES)</vt:lpstr>
      <vt:lpstr>PowerPoint Presentation</vt:lpstr>
      <vt:lpstr>SHOCKS AND STRESSES Shock severity (0-8)</vt:lpstr>
      <vt:lpstr>SHOCKS AND STRESSES</vt:lpstr>
      <vt:lpstr>PowerPoint Presentation</vt:lpstr>
      <vt:lpstr>PowerPoint Presentation</vt:lpstr>
      <vt:lpstr>SHOCKS AND STRESSES Types of conflict across county</vt:lpstr>
      <vt:lpstr>PowerPoint Presentation</vt:lpstr>
      <vt:lpstr>SOCIAL COHESION Bonding and Bridging  Social Capital</vt:lpstr>
      <vt:lpstr>PowerPoint Presentation</vt:lpstr>
      <vt:lpstr>PowerPoint Presentation</vt:lpstr>
      <vt:lpstr>PowerPoint Presentation</vt:lpstr>
      <vt:lpstr>RESILIENCE Absorptive resilience capacity</vt:lpstr>
      <vt:lpstr>RESILIENCE Absorptive Resilience Capacity</vt:lpstr>
      <vt:lpstr>RESILIENCE Higher absorptive capacity reduces food insecurity</vt:lpstr>
      <vt:lpstr>RESILIENCE Disaggregates of absorptive capacity and food insecurity </vt:lpstr>
      <vt:lpstr>DISCUSSION</vt:lpstr>
      <vt:lpstr>Summary of Findings/Conclusions </vt:lpstr>
      <vt:lpstr>Suggestions for consideration</vt:lpstr>
      <vt:lpstr>PowerPoint Presentation</vt:lpstr>
      <vt:lpstr>STOP</vt:lpstr>
      <vt:lpstr>ADDITIONAL SLIDES</vt:lpstr>
      <vt:lpstr>RESILIENCE Index construction</vt:lpstr>
      <vt:lpstr>FOOD SECURITY –  Food Insecurity Experience Scale (FIES)</vt:lpstr>
      <vt:lpstr>RESILIENCE Higher absorptive capacity leads to greater ability to recover</vt:lpstr>
      <vt:lpstr>RESILIENCE What is it?</vt:lpstr>
      <vt:lpstr>SOCIAL COHESION Index</vt:lpstr>
      <vt:lpstr>SOCIAL COHESION Bonding and Bridging Index items</vt:lpstr>
      <vt:lpstr>ASPIRATIONS Index</vt:lpstr>
      <vt:lpstr>SOCIAL COHESION Index</vt:lpstr>
      <vt:lpstr>FOOD SECURITY   Most common foods in household diet</vt:lpstr>
      <vt:lpstr>Survey demographics Household income sources</vt:lpstr>
    </vt:vector>
  </TitlesOfParts>
  <Company>USAID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 COVER OPTION TITLE GOES HERE CAN  RUN THREE LINES</dc:title>
  <dc:creator>USAID</dc:creator>
  <cp:lastModifiedBy>Killian, Dan</cp:lastModifiedBy>
  <cp:revision>19</cp:revision>
  <dcterms:created xsi:type="dcterms:W3CDTF">2017-03-16T17:43:27Z</dcterms:created>
  <dcterms:modified xsi:type="dcterms:W3CDTF">2021-12-14T09:03:44Z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0x01010006720B00262E0F46906F4195E4776EBE</vt:lpwstr>
  </property>
</Properties>
</file>